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7" r:id="rId2"/>
    <p:sldId id="258" r:id="rId3"/>
    <p:sldId id="262" r:id="rId4"/>
    <p:sldId id="289" r:id="rId5"/>
    <p:sldId id="288" r:id="rId6"/>
    <p:sldId id="261" r:id="rId7"/>
    <p:sldId id="290" r:id="rId8"/>
    <p:sldId id="282" r:id="rId9"/>
    <p:sldId id="263" r:id="rId10"/>
    <p:sldId id="267" r:id="rId11"/>
    <p:sldId id="269" r:id="rId12"/>
    <p:sldId id="273" r:id="rId13"/>
    <p:sldId id="272" r:id="rId14"/>
    <p:sldId id="274" r:id="rId15"/>
    <p:sldId id="271" r:id="rId16"/>
    <p:sldId id="280" r:id="rId17"/>
    <p:sldId id="285" r:id="rId18"/>
    <p:sldId id="291" r:id="rId19"/>
    <p:sldId id="293" r:id="rId20"/>
    <p:sldId id="294" r:id="rId21"/>
    <p:sldId id="295" r:id="rId22"/>
    <p:sldId id="292" r:id="rId23"/>
    <p:sldId id="275" r:id="rId24"/>
    <p:sldId id="277" r:id="rId25"/>
    <p:sldId id="278" r:id="rId26"/>
    <p:sldId id="279" r:id="rId27"/>
    <p:sldId id="281" r:id="rId28"/>
    <p:sldId id="320" r:id="rId29"/>
    <p:sldId id="319" r:id="rId30"/>
    <p:sldId id="321" r:id="rId31"/>
    <p:sldId id="296" r:id="rId32"/>
    <p:sldId id="317" r:id="rId33"/>
    <p:sldId id="315" r:id="rId34"/>
    <p:sldId id="316" r:id="rId35"/>
    <p:sldId id="300" r:id="rId36"/>
    <p:sldId id="299" r:id="rId37"/>
    <p:sldId id="297" r:id="rId38"/>
    <p:sldId id="318" r:id="rId39"/>
    <p:sldId id="301" r:id="rId40"/>
    <p:sldId id="302" r:id="rId41"/>
    <p:sldId id="303" r:id="rId42"/>
    <p:sldId id="304" r:id="rId43"/>
    <p:sldId id="322" r:id="rId44"/>
    <p:sldId id="305" r:id="rId45"/>
    <p:sldId id="306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298" r:id="rId54"/>
    <p:sldId id="286" r:id="rId5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AE91E-8210-40D2-B365-A629D4C5C479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04CBED-AD69-4E31-93C3-CBFE2409B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E657BE-C3A5-4623-A4C5-BAA07C79F8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5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1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0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5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87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1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6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35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15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780B4D-E4D1-4182-84F3-63492E0BBD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89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6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0DD3E2-2FD7-401F-A526-4CDC8701F0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6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780B4D-E4D1-4182-84F3-63492E0BBD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8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780B4D-E4D1-4182-84F3-63492E0BBD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7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780B4D-E4D1-4182-84F3-63492E0BBD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4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6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0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6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8CE3-754F-47CD-9F73-5340365E99BE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CB0E-6ACA-4A69-A104-EE62D08D6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DC38-5BF9-4E01-AECD-1E4454A1FC4E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8634-6B2C-4797-804F-DC070784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EAE2-879D-4C08-9058-68C3CA90D965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07F8-417F-4203-81B9-1805A891A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B87A-2ABE-424E-9C57-B57DF9DA10B0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93D4-3997-4E25-9B2D-EB6D5AE77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7CE7-0A45-4038-BA50-FCD5CE00A8A7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D4D1-F3D0-41F5-A7EC-37640F07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8792-E78F-409F-B7C8-1456AAF5E671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D7FD-BF5D-45BC-AFDA-665033F1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DE75-9FFD-4B8F-987A-3C51EC5030F4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A078-D31B-409B-9E29-3F890874F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EBB3-615C-4A7C-9717-4311A7EC524D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62DA-AA57-4680-B21C-D9B891AD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3789-A4AC-449B-891F-7C777BF778BB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D6F2-A2C4-43AF-9231-9F924F7F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D9E9-9D33-4AF3-9BFE-58B5F8A43F7E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39B2-8EA8-445B-A8D4-7355262F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141-2FB6-4F3D-9476-04EC680CD13F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698B-373D-46DD-A128-4373BC3ED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738D8-A54C-4244-8823-80B9FB97380C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46563-EFAA-4511-B081-0C099AA5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14" y="1173329"/>
            <a:ext cx="1062705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Как быстро узнать, заряжено ли тело, большой ли заряд на нём или совсем маленький, как узнать знак заряда?</a:t>
            </a:r>
            <a:endParaRPr lang="ru-RU" sz="44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51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300038"/>
            <a:ext cx="3343275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054100"/>
            <a:ext cx="352266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300038"/>
            <a:ext cx="3297238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812586">
            <a:off x="3067050" y="4195763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812586">
            <a:off x="8639175" y="4070350"/>
            <a:ext cx="42100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3313" y="900113"/>
            <a:ext cx="28956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63898" y="5388436"/>
            <a:ext cx="1152810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Приближая к электроскопу тело, заряженное противоположным по знаку зарядом, угол между листочками электроскопа уменьшится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3216 -0.4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14453 -0.465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8" y="912813"/>
            <a:ext cx="28956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826744">
            <a:off x="3098800" y="3424238"/>
            <a:ext cx="42100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863" y="314325"/>
            <a:ext cx="3343275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0" y="912813"/>
            <a:ext cx="289401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812586">
            <a:off x="8540750" y="4071938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9875" y="1009650"/>
            <a:ext cx="423068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3 L -0.11211 -0.4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12539 -0.465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14" y="1173329"/>
            <a:ext cx="1062705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+mn-cs"/>
              </a:rPr>
              <a:t>Электрометр -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вид электроскопа, где вместо лепестков на металлическом стержне укреплена стрелочка</a:t>
            </a:r>
            <a:endParaRPr lang="ru-RU" sz="44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355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3324" y="2074697"/>
            <a:ext cx="36131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/>
          </p:cNvPicPr>
          <p:nvPr/>
        </p:nvPicPr>
        <p:blipFill>
          <a:blip r:embed="rId3"/>
          <a:srcRect l="6799"/>
          <a:stretch>
            <a:fillRect/>
          </a:stretch>
        </p:blipFill>
        <p:spPr bwMode="auto">
          <a:xfrm>
            <a:off x="600075" y="1066800"/>
            <a:ext cx="3367088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15"/>
          <p:cNvPicPr>
            <a:picLocks noChangeAspect="1"/>
          </p:cNvPicPr>
          <p:nvPr/>
        </p:nvPicPr>
        <p:blipFill>
          <a:blip r:embed="rId3"/>
          <a:srcRect l="9396"/>
          <a:stretch>
            <a:fillRect/>
          </a:stretch>
        </p:blipFill>
        <p:spPr bwMode="auto">
          <a:xfrm>
            <a:off x="6113463" y="1066800"/>
            <a:ext cx="32734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 l="736" r="93"/>
          <a:stretch>
            <a:fillRect/>
          </a:stretch>
        </p:blipFill>
        <p:spPr bwMode="auto">
          <a:xfrm>
            <a:off x="920750" y="1090613"/>
            <a:ext cx="2928938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 r="93"/>
          <a:stretch>
            <a:fillRect/>
          </a:stretch>
        </p:blipFill>
        <p:spPr bwMode="auto">
          <a:xfrm>
            <a:off x="6305550" y="1090613"/>
            <a:ext cx="30003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 rot="826744">
            <a:off x="3084513" y="3382963"/>
            <a:ext cx="42100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812586">
            <a:off x="8528050" y="4030663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-0.11211 -0.4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254 -0.46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7"/>
          <p:cNvPicPr>
            <a:picLocks noChangeAspect="1"/>
          </p:cNvPicPr>
          <p:nvPr/>
        </p:nvPicPr>
        <p:blipFill>
          <a:blip r:embed="rId3"/>
          <a:srcRect r="93"/>
          <a:stretch>
            <a:fillRect/>
          </a:stretch>
        </p:blipFill>
        <p:spPr bwMode="auto">
          <a:xfrm>
            <a:off x="6915150" y="1216025"/>
            <a:ext cx="3603625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8"/>
          <p:cNvPicPr>
            <a:picLocks noChangeAspect="1"/>
          </p:cNvPicPr>
          <p:nvPr/>
        </p:nvPicPr>
        <p:blipFill>
          <a:blip r:embed="rId3"/>
          <a:srcRect l="736" r="93"/>
          <a:stretch>
            <a:fillRect/>
          </a:stretch>
        </p:blipFill>
        <p:spPr bwMode="auto">
          <a:xfrm>
            <a:off x="1887538" y="1271588"/>
            <a:ext cx="3516312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26714" y="2616760"/>
            <a:ext cx="344837" cy="124244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  <a:endParaRPr lang="ru-RU" sz="1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73361" y="3681390"/>
            <a:ext cx="344837" cy="124244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  <a:endParaRPr lang="ru-RU" sz="1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694088">
            <a:off x="3042230" y="3728156"/>
            <a:ext cx="4308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  <a:endParaRPr lang="ru-RU" sz="1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06657">
            <a:off x="3692390" y="2726898"/>
            <a:ext cx="517257" cy="124244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-</a:t>
            </a:r>
            <a:endParaRPr lang="ru-RU" sz="1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731979">
            <a:off x="8761640" y="2639562"/>
            <a:ext cx="4308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</p:txBody>
      </p:sp>
      <p:sp>
        <p:nvSpPr>
          <p:cNvPr id="22" name="Прямоугольник 21"/>
          <p:cNvSpPr/>
          <p:nvPr/>
        </p:nvSpPr>
        <p:spPr>
          <a:xfrm rot="2739445">
            <a:off x="8038217" y="3731782"/>
            <a:ext cx="4308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53661" y="2558054"/>
            <a:ext cx="4308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46196" y="3813894"/>
            <a:ext cx="4308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054" y="783759"/>
            <a:ext cx="4435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Механизм зарядки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3088" y="1058863"/>
            <a:ext cx="30368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1493838"/>
            <a:ext cx="2641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64311" y="4752022"/>
            <a:ext cx="654977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Тела, заряженные положительно, получат из земли необходимое количество электронов.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2650" y="603755"/>
            <a:ext cx="112793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Если коснуться шара электрометра рукой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3" y="1392238"/>
            <a:ext cx="282575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246811" y="2614787"/>
            <a:ext cx="555009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Из отрицательно заряженных тел излишнее количество электронов перейдет в землю.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1844" y="1392072"/>
            <a:ext cx="5734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электрометр разрядится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5287 0.00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903288"/>
            <a:ext cx="5627687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79521" y="257554"/>
            <a:ext cx="11398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Что произошло во время эксперимента?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0563" y="2651125"/>
            <a:ext cx="5649912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21" y="1230834"/>
            <a:ext cx="5627687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79521" y="257554"/>
            <a:ext cx="11480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Почему в этом случае результат эксперимента противоположный?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738" y="2257425"/>
            <a:ext cx="56261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1287246"/>
            <a:ext cx="11277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Проводники – </a:t>
            </a:r>
            <a:r>
              <a:rPr lang="ru-RU" altLang="ru-RU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тела и вещества, в которых существуют свободные заряженные частицы; они могут перемещаться, перенося заряд в другие части тела или к другим телам</a:t>
            </a:r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.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+mn-cs"/>
              </a:rPr>
              <a:t>С ростом температуры проводимость падает. </a:t>
            </a:r>
            <a:endParaRPr lang="ru-RU" alt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+mn-cs"/>
            </a:endParaRPr>
          </a:p>
          <a:p>
            <a:pPr algn="just" eaLnBrk="0" hangingPunct="0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1C191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C19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Примеры: металлы (серебро, медь, алюминий), почва, вода с растворёнными в ней солями, кислотами или щелочами, графит, тело человека</a:t>
            </a:r>
            <a:endParaRPr lang="ru-RU" altLang="ru-RU" b="1" dirty="0">
              <a:solidFill>
                <a:srgbClr val="1C191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43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1995132"/>
            <a:ext cx="11277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Непроводники (Диэлектрики) </a:t>
            </a: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–</a:t>
            </a: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вещества, не имеющие свободных зарядов и, поэтому, не позволяющие заряду </a:t>
            </a: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от одного </a:t>
            </a: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тела "перетекать" на другие тела</a:t>
            </a: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Тела из диэлектриков </a:t>
            </a: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+mn-cs"/>
              </a:rPr>
              <a:t>– изоляторы</a:t>
            </a: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. </a:t>
            </a:r>
            <a:endParaRPr lang="ru-RU" alt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1C191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Примеры: эбонит, янтарь, фарфор, резина, различные пластмассы, шёлк, капрон, масла, воздух (газы)</a:t>
            </a:r>
            <a:endParaRPr lang="ru-RU" altLang="ru-RU" sz="2800" b="1" dirty="0">
              <a:solidFill>
                <a:srgbClr val="1C191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70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-7193"/>
          <a:stretch>
            <a:fillRect/>
          </a:stretch>
        </p:blipFill>
        <p:spPr bwMode="auto">
          <a:xfrm>
            <a:off x="4741863" y="1797050"/>
            <a:ext cx="5080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27738" y="4186238"/>
            <a:ext cx="32686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655252" y="526378"/>
            <a:ext cx="416098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Гильза сначала притянется к эбонитовой палочке («-»), а затем оттолкнётся от неё.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 l="-7193"/>
          <a:stretch>
            <a:fillRect/>
          </a:stretch>
        </p:blipFill>
        <p:spPr bwMode="auto">
          <a:xfrm rot="-462957">
            <a:off x="4995863" y="1779588"/>
            <a:ext cx="5080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 l="-7193"/>
          <a:stretch>
            <a:fillRect/>
          </a:stretch>
        </p:blipFill>
        <p:spPr bwMode="auto">
          <a:xfrm rot="1093405">
            <a:off x="4157663" y="1751013"/>
            <a:ext cx="506412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075" y="1146175"/>
            <a:ext cx="46640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18051" y="500081"/>
            <a:ext cx="1752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Опыт.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2095" y="5469965"/>
            <a:ext cx="1185990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Гильза, коснувшись палочки, получила от неё отрицательный заряд. Проверим…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10079 -0.1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94360" y="395588"/>
            <a:ext cx="112776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Полупроводники </a:t>
            </a: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–</a:t>
            </a:r>
            <a:r>
              <a:rPr lang="ru-RU" altLang="ru-RU" sz="2800" b="1" dirty="0" smtClean="0">
                <a:latin typeface="Arial" panose="020B0604020202020204" pitchFamily="34" charset="0"/>
              </a:rPr>
              <a:t> </a:t>
            </a: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тела или вещества, которые по способности передавать электрические заряды занимают промежуточное положение между проводниками и </a:t>
            </a: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диэлектриками, при низкой температуре не проводят эл.  Заряды, а при повышении температуры резко увеличивается число носителей электрического заряда.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Проводимость повышается при воздействии света, потока быстрых частиц, введении примесей</a:t>
            </a:r>
            <a:endParaRPr lang="ru-RU" alt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algn="just" eaLnBrk="0" hangingPunct="0">
              <a:spcBef>
                <a:spcPct val="0"/>
              </a:spcBef>
              <a:buFontTx/>
              <a:buNone/>
            </a:pPr>
            <a:endParaRPr lang="ru-RU" altLang="ru-RU" sz="28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Примеры: оксиды и сульфиды металлов, некоторые органические вещества, германий, кремний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1C191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  Применяют для измерения температуры окружающей среды, для контроля и поддержания температуры на определённом уровне</a:t>
            </a:r>
            <a:endParaRPr lang="ru-RU" altLang="ru-RU" sz="2800" b="1" dirty="0">
              <a:solidFill>
                <a:srgbClr val="1C191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10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41960" y="319393"/>
            <a:ext cx="1162812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Фотопроводимость тела –</a:t>
            </a: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повышение электропроводности вещества  под воздействием света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ru-RU" alt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Фотосопротивления – приборы, основанные на этом явлении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i="1" u="sng" dirty="0" smtClean="0">
                <a:solidFill>
                  <a:srgbClr val="1C1911"/>
                </a:solidFill>
                <a:latin typeface="Arial" panose="020B0604020202020204" pitchFamily="34" charset="0"/>
              </a:rPr>
              <a:t>Применение: </a:t>
            </a: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сигнализации; 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управление производственными процессами на расстоянии;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сортировка изделий;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автоматически останавливают станки и конвейеры, предупреждая несчастные случаи;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Используются для создания транзисторов, полупроводниковых диодов, фоторезисторов;</a:t>
            </a:r>
          </a:p>
          <a:p>
            <a:pPr algn="just" eaLnBrk="0" hangingPunc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C1911"/>
                </a:solidFill>
                <a:latin typeface="Arial" panose="020B0604020202020204" pitchFamily="34" charset="0"/>
              </a:rPr>
              <a:t>Применяются для создания интегральных микросхем в теле -, радио – и компьютерных приборах</a:t>
            </a:r>
          </a:p>
        </p:txBody>
      </p:sp>
    </p:spTree>
    <p:extLst>
      <p:ext uri="{BB962C8B-B14F-4D97-AF65-F5344CB8AC3E}">
        <p14:creationId xmlns:p14="http://schemas.microsoft.com/office/powerpoint/2010/main" val="1348706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1952625" y="500063"/>
            <a:ext cx="8358188" cy="563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dirty="0">
                <a:solidFill>
                  <a:srgbClr val="002060"/>
                </a:solidFill>
              </a:rPr>
              <a:t>В проводниках некоторые электроны слабо связаны с ядром атома и могут перемещаться от атома к атому. Такие электроны называются </a:t>
            </a:r>
            <a:r>
              <a:rPr lang="ru-RU" altLang="ru-RU" sz="3600" dirty="0">
                <a:solidFill>
                  <a:srgbClr val="FF0000"/>
                </a:solidFill>
              </a:rPr>
              <a:t>свободными</a:t>
            </a:r>
            <a:r>
              <a:rPr lang="ru-RU" altLang="ru-RU" sz="3600" dirty="0">
                <a:solidFill>
                  <a:srgbClr val="002060"/>
                </a:solidFill>
              </a:rPr>
              <a:t>. Именно они обеспечивают перенос заряда (проводимость).</a:t>
            </a:r>
          </a:p>
          <a:p>
            <a:pPr algn="ctr"/>
            <a:r>
              <a:rPr lang="ru-RU" altLang="ru-RU" sz="3600" b="1" dirty="0">
                <a:solidFill>
                  <a:srgbClr val="7030A0"/>
                </a:solidFill>
              </a:rPr>
              <a:t>В диэлектриках практически нет свободных электронов, некому переносить заряд, следовательно, практически нет проводимости</a:t>
            </a:r>
            <a:r>
              <a:rPr lang="ru-RU" alt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97029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404" y="739550"/>
            <a:ext cx="1084997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Как можно при помощи электроскопа, эбонитовой палочки и шерстяного лоскута ткани определить, зарядом какого знака заряжено тело?</a:t>
            </a: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1438" y="2124075"/>
            <a:ext cx="2444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 t="46053"/>
          <a:stretch>
            <a:fillRect/>
          </a:stretch>
        </p:blipFill>
        <p:spPr bwMode="auto">
          <a:xfrm rot="826744">
            <a:off x="4624388" y="4930775"/>
            <a:ext cx="447198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олна 5"/>
          <p:cNvSpPr/>
          <p:nvPr/>
        </p:nvSpPr>
        <p:spPr>
          <a:xfrm>
            <a:off x="8829675" y="3879850"/>
            <a:ext cx="2020888" cy="1319213"/>
          </a:xfrm>
          <a:prstGeom prst="wave">
            <a:avLst>
              <a:gd name="adj1" fmla="val 9514"/>
              <a:gd name="adj2" fmla="val 6977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35253" y="3166853"/>
            <a:ext cx="709682" cy="6687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9000">
                <a:schemeClr val="accent3">
                  <a:lumMod val="95000"/>
                  <a:lumOff val="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2" name="Picture 2" descr="http://www.lovethisgif.com/uploaded_images/48343-File-question-mark-red-orange-animated.gif-Wikimedia-Comm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7838" y="3214688"/>
            <a:ext cx="3254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7300" y="1373188"/>
            <a:ext cx="24431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880404" y="1373919"/>
            <a:ext cx="709682" cy="6687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9000">
                <a:schemeClr val="accent3">
                  <a:lumMod val="95000"/>
                  <a:lumOff val="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398588"/>
            <a:ext cx="2921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олна 14"/>
          <p:cNvSpPr/>
          <p:nvPr/>
        </p:nvSpPr>
        <p:spPr>
          <a:xfrm rot="18276238">
            <a:off x="7330281" y="3466307"/>
            <a:ext cx="2020887" cy="1320800"/>
          </a:xfrm>
          <a:prstGeom prst="wave">
            <a:avLst>
              <a:gd name="adj1" fmla="val 9514"/>
              <a:gd name="adj2" fmla="val 6977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6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 t="50378"/>
          <a:stretch>
            <a:fillRect/>
          </a:stretch>
        </p:blipFill>
        <p:spPr bwMode="auto">
          <a:xfrm rot="826744">
            <a:off x="5283200" y="3757613"/>
            <a:ext cx="4471988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207947" y="5244332"/>
            <a:ext cx="698405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Эбонитовая палочка получила отрицательный заряд</a:t>
            </a: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19649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207 -0.002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6025" y="2328863"/>
            <a:ext cx="2444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638" y="2328863"/>
            <a:ext cx="291941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 t="46053"/>
          <a:stretch>
            <a:fillRect/>
          </a:stretch>
        </p:blipFill>
        <p:spPr bwMode="auto">
          <a:xfrm rot="826744">
            <a:off x="2962275" y="2611438"/>
            <a:ext cx="4470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4800" y="2328863"/>
            <a:ext cx="291941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9425" y="2338388"/>
            <a:ext cx="244475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580188" y="3175000"/>
            <a:ext cx="3122612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073775" y="4170363"/>
            <a:ext cx="3397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 t="46053"/>
          <a:stretch>
            <a:fillRect/>
          </a:stretch>
        </p:blipFill>
        <p:spPr bwMode="auto">
          <a:xfrm rot="826744">
            <a:off x="8582025" y="2516188"/>
            <a:ext cx="44719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7697195" y="903563"/>
            <a:ext cx="709682" cy="6687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9000">
                <a:schemeClr val="accent3">
                  <a:lumMod val="95000"/>
                  <a:lumOff val="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985529" y="926345"/>
            <a:ext cx="709682" cy="6687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9000">
                <a:schemeClr val="accent3">
                  <a:lumMod val="95000"/>
                  <a:lumOff val="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80167" y="51084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+mn-cs"/>
              </a:rPr>
              <a:t>_</a:t>
            </a:r>
            <a:endParaRPr lang="ru-RU" sz="3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8500" y="84521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  <a:endParaRPr lang="ru-RU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10182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11445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563" y="1247635"/>
            <a:ext cx="88534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Как можно при помощи электроскопа, стеклянной палочки и шелкового лоскута ткани определить, зарядом какого знака заряжено тело?</a:t>
            </a:r>
          </a:p>
        </p:txBody>
      </p:sp>
      <p:pic>
        <p:nvPicPr>
          <p:cNvPr id="34818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1438" y="2124075"/>
            <a:ext cx="2444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олна 5"/>
          <p:cNvSpPr/>
          <p:nvPr/>
        </p:nvSpPr>
        <p:spPr>
          <a:xfrm>
            <a:off x="8830101" y="3879471"/>
            <a:ext cx="2020219" cy="1320326"/>
          </a:xfrm>
          <a:prstGeom prst="wave">
            <a:avLst>
              <a:gd name="adj1" fmla="val 9514"/>
              <a:gd name="adj2" fmla="val 697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35253" y="3166853"/>
            <a:ext cx="709682" cy="6687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9000">
                <a:schemeClr val="accent3">
                  <a:lumMod val="95000"/>
                  <a:lumOff val="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5" name="Picture 2" descr="http://www.lovethisgif.com/uploaded_images/48343-File-question-mark-red-orange-animated.gif-Wikimedia-Common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838" y="3214688"/>
            <a:ext cx="3254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8788" y="4878388"/>
            <a:ext cx="32623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17429" y="601050"/>
            <a:ext cx="6030946" cy="830997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+mn-cs"/>
              </a:rPr>
              <a:t>Самостоятельно!</a:t>
            </a:r>
            <a:endParaRPr lang="ru-RU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 rot="18238473">
            <a:off x="1787857" y="1109430"/>
            <a:ext cx="2020219" cy="1320326"/>
          </a:xfrm>
          <a:prstGeom prst="wave">
            <a:avLst>
              <a:gd name="adj1" fmla="val 9514"/>
              <a:gd name="adj2" fmla="val 697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236663"/>
            <a:ext cx="326231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3"/>
          <p:cNvPicPr>
            <a:picLocks noChangeAspect="1"/>
          </p:cNvPicPr>
          <p:nvPr/>
        </p:nvPicPr>
        <p:blipFill>
          <a:blip r:embed="rId3"/>
          <a:srcRect t="9863"/>
          <a:stretch>
            <a:fillRect/>
          </a:stretch>
        </p:blipFill>
        <p:spPr bwMode="auto">
          <a:xfrm>
            <a:off x="463550" y="2976563"/>
            <a:ext cx="244475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3" y="2511425"/>
            <a:ext cx="2811462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788" y="2511425"/>
            <a:ext cx="268763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1375" y="2511425"/>
            <a:ext cx="26892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763658" y="2511188"/>
            <a:ext cx="709682" cy="6687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9000">
                <a:schemeClr val="accent3">
                  <a:lumMod val="95000"/>
                  <a:lumOff val="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95380" y="2547972"/>
            <a:ext cx="709682" cy="6687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9000">
                <a:schemeClr val="accent3">
                  <a:lumMod val="95000"/>
                  <a:lumOff val="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r="67"/>
          <a:stretch>
            <a:fillRect/>
          </a:stretch>
        </p:blipFill>
        <p:spPr bwMode="auto">
          <a:xfrm>
            <a:off x="4675188" y="2547938"/>
            <a:ext cx="2386012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t="9863"/>
          <a:stretch>
            <a:fillRect/>
          </a:stretch>
        </p:blipFill>
        <p:spPr bwMode="auto">
          <a:xfrm>
            <a:off x="8629650" y="2976563"/>
            <a:ext cx="2398713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79453" y="2466843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cs typeface="+mn-cs"/>
              </a:rPr>
              <a:t>+</a:t>
            </a:r>
            <a:endParaRPr lang="ru-RU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07109" y="2145181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cs typeface="+mn-cs"/>
              </a:rPr>
              <a:t>_</a:t>
            </a:r>
            <a:endParaRPr lang="ru-RU" sz="36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5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7037E-7 L 0.07461 0.217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7799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08711 -0.0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rcRect r="93"/>
          <a:stretch>
            <a:fillRect/>
          </a:stretch>
        </p:blipFill>
        <p:spPr bwMode="auto">
          <a:xfrm>
            <a:off x="1365060" y="1140618"/>
            <a:ext cx="30003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812586">
            <a:off x="2577626" y="987212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65060" y="242383"/>
            <a:ext cx="10599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Задача: объясни происходящее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0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254 -0.4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5"/>
          <p:cNvPicPr>
            <a:picLocks noChangeAspect="1"/>
          </p:cNvPicPr>
          <p:nvPr/>
        </p:nvPicPr>
        <p:blipFill>
          <a:blip r:embed="rId3"/>
          <a:srcRect l="9396"/>
          <a:stretch>
            <a:fillRect/>
          </a:stretch>
        </p:blipFill>
        <p:spPr bwMode="auto">
          <a:xfrm>
            <a:off x="6113463" y="1066800"/>
            <a:ext cx="32734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 r="93"/>
          <a:stretch>
            <a:fillRect/>
          </a:stretch>
        </p:blipFill>
        <p:spPr bwMode="auto">
          <a:xfrm>
            <a:off x="1365060" y="1140618"/>
            <a:ext cx="30003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812586">
            <a:off x="2577626" y="987212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812586">
            <a:off x="7534036" y="1207850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35625" y="1082040"/>
            <a:ext cx="2114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499978" rev="0"/>
            </a:camera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1365060" y="242383"/>
            <a:ext cx="10599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Задача: объясни происходящее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07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254 -0.4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254 -0.4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5287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-7193"/>
          <a:stretch>
            <a:fillRect/>
          </a:stretch>
        </p:blipFill>
        <p:spPr bwMode="auto">
          <a:xfrm>
            <a:off x="4741863" y="1797050"/>
            <a:ext cx="5080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360606" y="1160060"/>
            <a:ext cx="442765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Гильза, которая только что оттолкнулась от эбонитовой палочки («-»), притягивается к стеклянной(«+»).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 l="-7193"/>
          <a:stretch>
            <a:fillRect/>
          </a:stretch>
        </p:blipFill>
        <p:spPr bwMode="auto">
          <a:xfrm rot="-462957">
            <a:off x="4995863" y="1779588"/>
            <a:ext cx="5080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0" y="1146175"/>
            <a:ext cx="46640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18051" y="500081"/>
            <a:ext cx="4517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Продолжим опыт.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9642">
            <a:off x="5772150" y="4078288"/>
            <a:ext cx="37306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0156 -0.1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5"/>
          <p:cNvPicPr>
            <a:picLocks noChangeAspect="1"/>
          </p:cNvPicPr>
          <p:nvPr/>
        </p:nvPicPr>
        <p:blipFill>
          <a:blip r:embed="rId3"/>
          <a:srcRect l="9396"/>
          <a:stretch>
            <a:fillRect/>
          </a:stretch>
        </p:blipFill>
        <p:spPr bwMode="auto">
          <a:xfrm>
            <a:off x="4241187" y="2339340"/>
            <a:ext cx="32734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 r="93"/>
          <a:stretch>
            <a:fillRect/>
          </a:stretch>
        </p:blipFill>
        <p:spPr bwMode="auto">
          <a:xfrm>
            <a:off x="313807" y="1140618"/>
            <a:ext cx="30003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812586">
            <a:off x="1317296" y="1005046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812586">
            <a:off x="5444025" y="2262346"/>
            <a:ext cx="42116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763349" y="2340749"/>
            <a:ext cx="2114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r="93"/>
          <a:stretch>
            <a:fillRect/>
          </a:stretch>
        </p:blipFill>
        <p:spPr bwMode="auto">
          <a:xfrm>
            <a:off x="8924407" y="531533"/>
            <a:ext cx="30003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65060" y="242383"/>
            <a:ext cx="10599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Задача: объясни происходящее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00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254 -0.4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254 -0.4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5287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20063" y="1497842"/>
            <a:ext cx="1124712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Каким образом наэлектризованные тела действуют друг на друга на расстоянии?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</a:t>
            </a:r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+mn-cs"/>
              </a:rPr>
              <a:t>Изучением взаимодействия электрических зарядов занимались английские физики Майкл Фарадей и Джеймс Максвелл.</a:t>
            </a:r>
            <a:endParaRPr lang="ru-RU" altLang="ru-RU" b="1" i="1" dirty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087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20063" y="1497842"/>
            <a:ext cx="1124712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ru-RU" altLang="ru-RU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Электрическое поле – </a:t>
            </a: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форма материи, посредством которой осуществляется электрическое взаимодействие заряженных тел. </a:t>
            </a:r>
            <a:endParaRPr lang="ru-RU" altLang="ru-RU" sz="28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ru-RU" alt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Оно </a:t>
            </a: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окружает любое заряженное тело и проявляет себя по действию на заряженное тело.</a:t>
            </a:r>
          </a:p>
        </p:txBody>
      </p:sp>
    </p:spTree>
    <p:extLst>
      <p:ext uri="{BB962C8B-B14F-4D97-AF65-F5344CB8AC3E}">
        <p14:creationId xmlns:p14="http://schemas.microsoft.com/office/powerpoint/2010/main" val="300446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438400" y="-1684338"/>
            <a:ext cx="7772400" cy="144463"/>
          </a:xfrm>
        </p:spPr>
        <p:txBody>
          <a:bodyPr>
            <a:normAutofit fontScale="90000"/>
          </a:bodyPr>
          <a:lstStyle/>
          <a:p>
            <a:endParaRPr lang="ru-RU" sz="3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960" y="492657"/>
            <a:ext cx="6215960" cy="5242127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Самым большим научным достижением Максвелла считается созданная им в 1860–65 гг. теория электромагнитного поля.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сформулировал её в виде системы уравнений (уравнения Максвелла), описывающих основные закономерности электромагнитных явлений. Также Максвелл пришёл к выводу, что свет является электромагнитной волной и показал связь между оптическими и электромагнитными явлениями.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76" y="1126272"/>
            <a:ext cx="375006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26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424113" y="-1684338"/>
            <a:ext cx="7772400" cy="358775"/>
          </a:xfrm>
        </p:spPr>
        <p:txBody>
          <a:bodyPr>
            <a:normAutofit fontScale="90000"/>
          </a:bodyPr>
          <a:lstStyle/>
          <a:p>
            <a:endParaRPr lang="ru-RU" sz="3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9640" y="549817"/>
            <a:ext cx="6450360" cy="380588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труды Фарадея относятся к электричеству и магнетизму.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1821 г. он создал первую модель электродвигателя. В течение последующих 10 лет Фарадей занимался исследованием связи между электрическими и магнитными явлениями. Используя огромный экспериментальный материал, он доказал тождественность известных тогда видов электричества: «животного», «магнитного», термоэлектричества, электричества, возникающего от трения, гальванического электричества. </a:t>
            </a:r>
          </a:p>
        </p:txBody>
      </p:sp>
      <p:pic>
        <p:nvPicPr>
          <p:cNvPr id="17412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81" y="737122"/>
            <a:ext cx="3385663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198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8734" y="769521"/>
            <a:ext cx="1147572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just">
              <a:spcBef>
                <a:spcPct val="50000"/>
              </a:spcBef>
              <a:buFontTx/>
              <a:buAutoNum type="arabicPeriod"/>
            </a:pPr>
            <a:r>
              <a:rPr lang="ru-RU" altLang="ru-RU" sz="2800" b="1" dirty="0" smtClean="0">
                <a:latin typeface="Arial" panose="020B0604020202020204" pitchFamily="34" charset="0"/>
              </a:rPr>
              <a:t>Порождается электрическим зарядом (источник): вокруг любого заряженного тела есть электрическое поле.</a:t>
            </a:r>
          </a:p>
          <a:p>
            <a:pPr marL="514350" indent="-514350" algn="just">
              <a:spcBef>
                <a:spcPct val="50000"/>
              </a:spcBef>
              <a:buFontTx/>
              <a:buAutoNum type="arabicPeriod"/>
            </a:pPr>
            <a:r>
              <a:rPr lang="ru-RU" altLang="ru-RU" sz="2800" b="1" dirty="0" smtClean="0">
                <a:latin typeface="Arial" panose="020B0604020202020204" pitchFamily="34" charset="0"/>
              </a:rPr>
              <a:t>Электрическое </a:t>
            </a:r>
            <a:r>
              <a:rPr lang="ru-RU" altLang="ru-RU" sz="2800" b="1" dirty="0">
                <a:latin typeface="Arial" panose="020B0604020202020204" pitchFamily="34" charset="0"/>
              </a:rPr>
              <a:t>поле заряженного тела действует с некоторой силой на всякое другое заряженное тело, оказавшееся в этом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поле </a:t>
            </a:r>
            <a:r>
              <a:rPr lang="ru-RU" altLang="ru-RU" sz="2800" b="1" smtClean="0">
                <a:latin typeface="Arial" panose="020B0604020202020204" pitchFamily="34" charset="0"/>
              </a:rPr>
              <a:t>– с силой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электрической. 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ru-RU" altLang="ru-RU" sz="2800" b="1" dirty="0" smtClean="0">
                <a:latin typeface="Arial" panose="020B0604020202020204" pitchFamily="34" charset="0"/>
              </a:rPr>
              <a:t>Обнаруживается по действию на находящийся в нём заряд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4</a:t>
            </a:r>
            <a:r>
              <a:rPr lang="ru-RU" altLang="ru-RU" sz="2800" b="1" dirty="0" smtClean="0">
                <a:latin typeface="Arial" panose="020B0604020202020204" pitchFamily="34" charset="0"/>
              </a:rPr>
              <a:t>. Вблизи </a:t>
            </a:r>
            <a:r>
              <a:rPr lang="ru-RU" altLang="ru-RU" sz="2800" b="1" dirty="0">
                <a:latin typeface="Arial" panose="020B0604020202020204" pitchFamily="34" charset="0"/>
              </a:rPr>
              <a:t>заряженных тел создаваемое ими поле сильнее, а     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 вдали </a:t>
            </a:r>
            <a:r>
              <a:rPr lang="ru-RU" altLang="ru-RU" sz="2800" b="1" dirty="0">
                <a:latin typeface="Arial" panose="020B0604020202020204" pitchFamily="34" charset="0"/>
              </a:rPr>
              <a:t>—   слабее, не имеет чётких границ.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5. </a:t>
            </a:r>
            <a:r>
              <a:rPr lang="ru-RU" altLang="ru-RU" sz="2800" b="1" dirty="0">
                <a:latin typeface="Arial" panose="020B0604020202020204" pitchFamily="34" charset="0"/>
              </a:rPr>
              <a:t>Не воспринимается органами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чувств.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6. Электрическое поле распространяется в пространстве с конечной скоростью, равной с= 300 000 км/с</a:t>
            </a:r>
            <a:endParaRPr lang="ru-RU" altLang="ru-RU" sz="2800" b="1" dirty="0">
              <a:latin typeface="Arial" panose="020B0604020202020204" pitchFamily="34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58728" y="148988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ru-RU" alt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Свойства электрического поля:</a:t>
            </a:r>
          </a:p>
        </p:txBody>
      </p:sp>
    </p:spTree>
    <p:extLst>
      <p:ext uri="{BB962C8B-B14F-4D97-AF65-F5344CB8AC3E}">
        <p14:creationId xmlns:p14="http://schemas.microsoft.com/office/powerpoint/2010/main" val="3137660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Свойства электрического поля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None/>
              <a:defRPr/>
            </a:pPr>
            <a:endParaRPr lang="ru-RU" b="1" dirty="0" smtClean="0"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8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Линии указывают направление действия силы, действующей со стороны поля на помещенную в него положительно заряженную частицу.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4" descr="эл.поле и эквипотенциальные поверхност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1731159"/>
            <a:ext cx="84105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023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image0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3"/>
          <a:stretch/>
        </p:blipFill>
        <p:spPr bwMode="auto">
          <a:xfrm>
            <a:off x="1771650" y="1510352"/>
            <a:ext cx="2213496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8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55808"/>
              </p:ext>
            </p:extLst>
          </p:nvPr>
        </p:nvGraphicFramePr>
        <p:xfrm>
          <a:off x="1752600" y="123825"/>
          <a:ext cx="4648200" cy="1706764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1310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Электрическое поле </a:t>
                      </a:r>
                      <a:b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положительного заряда. </a:t>
                      </a:r>
                    </a:p>
                  </a:txBody>
                  <a:tcPr marT="45691" marB="4569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1" marB="456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7086600" y="228601"/>
            <a:ext cx="3449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Поле двух разноименных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 зарядов: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                       </a:t>
            </a:r>
          </a:p>
        </p:txBody>
      </p:sp>
      <p:pic>
        <p:nvPicPr>
          <p:cNvPr id="19484" name="Picture 28" descr="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1"/>
            <a:ext cx="28956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0" descr="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70314"/>
            <a:ext cx="27432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2" descr="ris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1"/>
            <a:ext cx="5334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03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0"/>
            <a:ext cx="9220200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Основной закон электростатики – закон Кулона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7670" y="800073"/>
            <a:ext cx="11196023" cy="5848699"/>
          </a:xfrm>
        </p:spPr>
        <p:txBody>
          <a:bodyPr>
            <a:normAutofit fontScale="92500"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– закон взаимодействия двух неподвижных точечных заряда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1785 г Шарль Кулон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Сила взаимодействия двух точечных зарядов в вакууме прямо пропорциональна произведению модулей зарядов и обратно пропорциональна квадрату расстояния между ними</a:t>
            </a:r>
          </a:p>
          <a:p>
            <a:pPr marL="514350" indent="-514350" algn="just">
              <a:buNone/>
              <a:defRPr/>
            </a:pPr>
            <a:endParaRPr lang="en-US" b="1" dirty="0" smtClean="0"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charset="0"/>
              </a:rPr>
              <a:t>                            F</a:t>
            </a:r>
            <a:r>
              <a:rPr lang="ru-RU" sz="3000" b="1" baseline="-25000" dirty="0" smtClean="0">
                <a:latin typeface="Arial" panose="020B0604020202020204" pitchFamily="34" charset="0"/>
                <a:cs typeface="Arial" charset="0"/>
              </a:rPr>
              <a:t>эл</a:t>
            </a:r>
            <a:r>
              <a:rPr lang="ru-RU" sz="3000" b="1" dirty="0" smtClean="0">
                <a:latin typeface="Arial" panose="020B0604020202020204" pitchFamily="34" charset="0"/>
                <a:cs typeface="Arial" charset="0"/>
              </a:rPr>
              <a:t> = </a:t>
            </a:r>
            <a:r>
              <a:rPr lang="en-US" sz="3000" b="1" dirty="0" smtClean="0">
                <a:latin typeface="Arial" panose="020B0604020202020204" pitchFamily="34" charset="0"/>
                <a:cs typeface="Arial" charset="0"/>
              </a:rPr>
              <a:t>k·|q</a:t>
            </a:r>
            <a:r>
              <a:rPr lang="en-US" sz="3000" b="1" baseline="-25000" dirty="0" smtClean="0">
                <a:latin typeface="Arial" panose="020B0604020202020204" pitchFamily="34" charset="0"/>
                <a:cs typeface="Arial" charset="0"/>
              </a:rPr>
              <a:t>1</a:t>
            </a:r>
            <a:r>
              <a:rPr lang="en-US" sz="3000" b="1" dirty="0" smtClean="0">
                <a:latin typeface="Arial" panose="020B0604020202020204" pitchFamily="34" charset="0"/>
                <a:cs typeface="Arial" charset="0"/>
              </a:rPr>
              <a:t>| · |q</a:t>
            </a:r>
            <a:r>
              <a:rPr lang="en-US" sz="3000" b="1" baseline="-25000" dirty="0" smtClean="0">
                <a:latin typeface="Arial" panose="020B0604020202020204" pitchFamily="34" charset="0"/>
                <a:cs typeface="Arial" charset="0"/>
              </a:rPr>
              <a:t>2</a:t>
            </a:r>
            <a:r>
              <a:rPr lang="en-US" sz="3000" b="1" dirty="0" smtClean="0">
                <a:latin typeface="Arial" panose="020B0604020202020204" pitchFamily="34" charset="0"/>
                <a:cs typeface="Arial" charset="0"/>
              </a:rPr>
              <a:t>| / r</a:t>
            </a:r>
            <a:r>
              <a:rPr lang="en-US" sz="3000" b="1" baseline="30000" dirty="0" smtClean="0">
                <a:latin typeface="Arial" panose="020B0604020202020204" pitchFamily="34" charset="0"/>
                <a:cs typeface="Arial" charset="0"/>
              </a:rPr>
              <a:t>2</a:t>
            </a:r>
          </a:p>
          <a:p>
            <a:pPr marL="514350" indent="-514350" algn="just">
              <a:buNone/>
              <a:defRPr/>
            </a:pPr>
            <a:endParaRPr lang="en-US" sz="3000" b="1" dirty="0" smtClean="0"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k= 1/ 4</a:t>
            </a:r>
            <a:r>
              <a:rPr lang="el-GR" b="1" dirty="0" smtClean="0">
                <a:latin typeface="Arial" panose="020B0604020202020204" pitchFamily="34" charset="0"/>
                <a:cs typeface="Arial" charset="0"/>
              </a:rPr>
              <a:t>πεε</a:t>
            </a:r>
            <a:r>
              <a:rPr lang="en-US" b="1" baseline="-25000" dirty="0" smtClean="0">
                <a:latin typeface="Arial" panose="020B0604020202020204" pitchFamily="34" charset="0"/>
                <a:cs typeface="Arial" charset="0"/>
              </a:rPr>
              <a:t>0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, k = 9 ·10</a:t>
            </a:r>
            <a:r>
              <a:rPr lang="en-US" b="1" baseline="30000" dirty="0" smtClean="0">
                <a:latin typeface="Arial" panose="020B0604020202020204" pitchFamily="34" charset="0"/>
                <a:cs typeface="Arial" charset="0"/>
              </a:rPr>
              <a:t>9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Н·м</a:t>
            </a:r>
            <a:r>
              <a:rPr lang="ru-RU" b="1" baseline="30000" dirty="0" smtClean="0">
                <a:latin typeface="Arial" panose="020B0604020202020204" pitchFamily="34" charset="0"/>
                <a:cs typeface="Arial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/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Кл</a:t>
            </a:r>
            <a:r>
              <a:rPr lang="ru-RU" b="1" baseline="30000" dirty="0" smtClean="0">
                <a:latin typeface="Arial" panose="020B0604020202020204" pitchFamily="34" charset="0"/>
                <a:cs typeface="Arial" charset="0"/>
              </a:rPr>
              <a:t>2        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- вакуум, воздух</a:t>
            </a:r>
          </a:p>
          <a:p>
            <a:pPr marL="514350" indent="-514350" algn="just">
              <a:buNone/>
              <a:defRPr/>
            </a:pPr>
            <a:r>
              <a:rPr lang="el-GR" b="1" dirty="0" smtClean="0">
                <a:latin typeface="Arial" panose="020B0604020202020204" pitchFamily="34" charset="0"/>
                <a:cs typeface="Arial" charset="0"/>
              </a:rPr>
              <a:t>ε</a:t>
            </a:r>
            <a:r>
              <a:rPr lang="ru-RU" b="1" baseline="-25000" dirty="0" smtClean="0">
                <a:latin typeface="Arial" panose="020B0604020202020204" pitchFamily="34" charset="0"/>
                <a:cs typeface="Arial" charset="0"/>
              </a:rPr>
              <a:t>0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=8,854·10</a:t>
            </a:r>
            <a:r>
              <a:rPr lang="ru-RU" b="1" baseline="30000" dirty="0" smtClean="0">
                <a:latin typeface="Arial" panose="020B0604020202020204" pitchFamily="34" charset="0"/>
                <a:cs typeface="Arial" charset="0"/>
              </a:rPr>
              <a:t>-12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Ф/м– электрическая постоянная </a:t>
            </a:r>
          </a:p>
          <a:p>
            <a:pPr marL="514350" indent="-514350" algn="just">
              <a:buNone/>
              <a:defRPr/>
            </a:pPr>
            <a:r>
              <a:rPr lang="el-GR" b="1" dirty="0" smtClean="0">
                <a:latin typeface="Arial" panose="020B0604020202020204" pitchFamily="34" charset="0"/>
                <a:cs typeface="Arial" charset="0"/>
              </a:rPr>
              <a:t>ε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= </a:t>
            </a:r>
            <a:r>
              <a:rPr lang="en-US" b="1" dirty="0">
                <a:latin typeface="Arial" panose="020B0604020202020204" pitchFamily="34" charset="0"/>
                <a:cs typeface="Arial" charset="0"/>
              </a:rPr>
              <a:t>F</a:t>
            </a:r>
            <a:r>
              <a:rPr lang="ru-RU" b="1" baseline="-25000" dirty="0" smtClean="0">
                <a:latin typeface="Arial" panose="020B0604020202020204" pitchFamily="34" charset="0"/>
                <a:cs typeface="Arial" charset="0"/>
              </a:rPr>
              <a:t>эл в </a:t>
            </a:r>
            <a:r>
              <a:rPr lang="ru-RU" b="1" baseline="-25000" dirty="0" err="1" smtClean="0">
                <a:latin typeface="Arial" panose="020B0604020202020204" pitchFamily="34" charset="0"/>
                <a:cs typeface="Arial" charset="0"/>
              </a:rPr>
              <a:t>вак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 /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F</a:t>
            </a:r>
            <a:r>
              <a:rPr lang="ru-RU" b="1" baseline="-25000" dirty="0" smtClean="0">
                <a:latin typeface="Arial" panose="020B0604020202020204" pitchFamily="34" charset="0"/>
                <a:cs typeface="Arial" charset="0"/>
              </a:rPr>
              <a:t>эл в среде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 - диэлектрическая проницаемость среды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087" y="10918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42" t="23237" r="24664" b="17795"/>
          <a:stretch/>
        </p:blipFill>
        <p:spPr>
          <a:xfrm>
            <a:off x="709682" y="764275"/>
            <a:ext cx="10699846" cy="60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0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710" y="1423117"/>
            <a:ext cx="10599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Электрический заряд можно передать от одного тела к другому.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0710" y="3026981"/>
            <a:ext cx="10599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Для этого нужно коснуться наэлектризованным телом другого тела, и тогда часть электрического заряда перейдет на него. </a:t>
            </a:r>
          </a:p>
        </p:txBody>
      </p:sp>
    </p:spTree>
    <p:extLst>
      <p:ext uri="{BB962C8B-B14F-4D97-AF65-F5344CB8AC3E}">
        <p14:creationId xmlns:p14="http://schemas.microsoft.com/office/powerpoint/2010/main" val="2260111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087" y="10918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754" t="29051" r="25224" b="19388"/>
          <a:stretch/>
        </p:blipFill>
        <p:spPr>
          <a:xfrm>
            <a:off x="941696" y="764276"/>
            <a:ext cx="10467832" cy="60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01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531" t="27078" r="24552" b="10803"/>
          <a:stretch/>
        </p:blipFill>
        <p:spPr>
          <a:xfrm>
            <a:off x="736980" y="712122"/>
            <a:ext cx="10331354" cy="61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1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45" t="38402" r="30149" b="13415"/>
          <a:stretch/>
        </p:blipFill>
        <p:spPr>
          <a:xfrm>
            <a:off x="846160" y="906560"/>
            <a:ext cx="10631607" cy="56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202" t="28646" r="29478" b="28149"/>
          <a:stretch/>
        </p:blipFill>
        <p:spPr>
          <a:xfrm>
            <a:off x="559556" y="668740"/>
            <a:ext cx="10806762" cy="60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2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754" t="16899" r="23769" b="20981"/>
          <a:stretch/>
        </p:blipFill>
        <p:spPr>
          <a:xfrm>
            <a:off x="504967" y="736979"/>
            <a:ext cx="10331354" cy="59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3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642" t="23739" r="24888" b="23371"/>
          <a:stretch/>
        </p:blipFill>
        <p:spPr>
          <a:xfrm>
            <a:off x="363938" y="600501"/>
            <a:ext cx="11045589" cy="61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30" t="27078" r="24440" b="21554"/>
          <a:stretch/>
        </p:blipFill>
        <p:spPr>
          <a:xfrm>
            <a:off x="696035" y="736980"/>
            <a:ext cx="10140285" cy="59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43" t="20707" r="24552" b="27328"/>
          <a:stretch/>
        </p:blipFill>
        <p:spPr>
          <a:xfrm>
            <a:off x="696035" y="723331"/>
            <a:ext cx="10508777" cy="5955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7873" t="58735" r="24105" b="20758"/>
          <a:stretch/>
        </p:blipFill>
        <p:spPr>
          <a:xfrm>
            <a:off x="6277970" y="3207224"/>
            <a:ext cx="4708475" cy="21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43" t="20707" r="24552" b="27328"/>
          <a:stretch/>
        </p:blipFill>
        <p:spPr>
          <a:xfrm>
            <a:off x="696035" y="723331"/>
            <a:ext cx="10508777" cy="59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5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Задача №2.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Определите напряжённость поля в центре квадрата, в углах которого находятся заряды: (+</a:t>
            </a:r>
            <a:r>
              <a:rPr lang="en-US" sz="3600" b="1" dirty="0" smtClean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), </a:t>
            </a:r>
            <a:r>
              <a:rPr lang="ru-RU" sz="3600" b="1" dirty="0">
                <a:latin typeface="Arial" panose="020B0604020202020204" pitchFamily="34" charset="0"/>
                <a:cs typeface="Arial" charset="0"/>
              </a:rPr>
              <a:t>(+</a:t>
            </a:r>
            <a:r>
              <a:rPr lang="en-US" sz="3600" b="1" dirty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), (-</a:t>
            </a:r>
            <a:r>
              <a:rPr lang="en-US" sz="3600" b="1" dirty="0" smtClean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), (-</a:t>
            </a:r>
            <a:r>
              <a:rPr lang="en-US" sz="3600" b="1" dirty="0" smtClean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>
                <a:latin typeface="Arial" panose="020B0604020202020204" pitchFamily="34" charset="0"/>
                <a:cs typeface="Arial" charset="0"/>
              </a:rPr>
              <a:t>)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5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14" y="1173329"/>
            <a:ext cx="10627057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Что негативно влияет на проведение подобных экспериментов?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Как уменьшить эти негативные условия?</a:t>
            </a:r>
            <a:endParaRPr lang="ru-RU" sz="44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699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865" t="15331" r="31605" b="21952"/>
          <a:stretch/>
        </p:blipFill>
        <p:spPr>
          <a:xfrm>
            <a:off x="368488" y="696036"/>
            <a:ext cx="10945504" cy="61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9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530" t="12742" r="23657" b="34098"/>
          <a:stretch/>
        </p:blipFill>
        <p:spPr>
          <a:xfrm>
            <a:off x="518615" y="873458"/>
            <a:ext cx="11327641" cy="5854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7873" t="58735" r="24105" b="20758"/>
          <a:stretch/>
        </p:blipFill>
        <p:spPr>
          <a:xfrm>
            <a:off x="4449170" y="1924333"/>
            <a:ext cx="7246961" cy="15831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131558" y="2620370"/>
            <a:ext cx="603230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117080" y="2494329"/>
            <a:ext cx="198120" cy="252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01662" y="2493391"/>
            <a:ext cx="198120" cy="252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07144" y="2554806"/>
            <a:ext cx="150125" cy="114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70116" y="2569590"/>
            <a:ext cx="171736" cy="99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216485" y="2554806"/>
            <a:ext cx="171736" cy="99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108" y="2115878"/>
            <a:ext cx="698405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   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+mn-cs"/>
              </a:rPr>
              <a:t>+2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+mn-cs"/>
              </a:rPr>
              <a:t>q                 -q</a:t>
            </a:r>
            <a:endParaRPr lang="ru-RU" sz="3200" b="1" i="1" dirty="0" smtClean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+mn-cs"/>
              </a:rPr>
              <a:t>А                 В               С</a:t>
            </a:r>
            <a:endParaRPr lang="ru-RU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413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530" t="12742" r="23657" b="34098"/>
          <a:stretch/>
        </p:blipFill>
        <p:spPr>
          <a:xfrm>
            <a:off x="518615" y="873458"/>
            <a:ext cx="11327641" cy="58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869" y="223045"/>
            <a:ext cx="10515600" cy="923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свойств поля и вещества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833" y="1505862"/>
            <a:ext cx="4040187" cy="6397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вещество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Непроницаемо</a:t>
            </a: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Имеет объём и форму</a:t>
            </a: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Ощущается визуально и тактильно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05863"/>
            <a:ext cx="4041775" cy="639762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Взаимопроницаемо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ограничено в пространстве</a:t>
            </a: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воспринимается органами чувств</a:t>
            </a:r>
          </a:p>
          <a:p>
            <a:pPr>
              <a:buFont typeface="Arial" charset="0"/>
              <a:buNone/>
              <a:defRPr/>
            </a:pP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6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mtClean="0">
                <a:latin typeface="Arial" charset="0"/>
              </a:rPr>
              <a:t>Домашнее задание: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</a:rPr>
              <a:t>П. 26, 31, </a:t>
            </a:r>
            <a:r>
              <a:rPr lang="ru-RU" sz="3200" dirty="0" err="1" smtClean="0">
                <a:latin typeface="Arial" charset="0"/>
              </a:rPr>
              <a:t>упр</a:t>
            </a:r>
            <a:r>
              <a:rPr lang="ru-RU" sz="3200" dirty="0" smtClean="0">
                <a:latin typeface="Arial" charset="0"/>
              </a:rPr>
              <a:t> 22, читать </a:t>
            </a:r>
            <a:r>
              <a:rPr lang="ru-RU" sz="3200" dirty="0" err="1" smtClean="0">
                <a:latin typeface="Arial" charset="0"/>
              </a:rPr>
              <a:t>стр</a:t>
            </a:r>
            <a:r>
              <a:rPr lang="ru-RU" sz="3200" dirty="0" smtClean="0">
                <a:latin typeface="Arial" charset="0"/>
              </a:rPr>
              <a:t> 93 – 94</a:t>
            </a:r>
            <a:endParaRPr lang="en-US" sz="3200" dirty="0">
              <a:latin typeface="Arial" charset="0"/>
            </a:endParaRPr>
          </a:p>
          <a:p>
            <a:r>
              <a:rPr lang="ru-RU" sz="3200" dirty="0" smtClean="0">
                <a:latin typeface="Arial" charset="0"/>
              </a:rPr>
              <a:t>П27, </a:t>
            </a:r>
            <a:r>
              <a:rPr lang="ru-RU" sz="3200" dirty="0" err="1" smtClean="0">
                <a:latin typeface="Arial" charset="0"/>
              </a:rPr>
              <a:t>упр</a:t>
            </a:r>
            <a:r>
              <a:rPr lang="ru-RU" sz="3200" smtClean="0">
                <a:latin typeface="Arial" charset="0"/>
              </a:rPr>
              <a:t> 19 </a:t>
            </a:r>
            <a:endParaRPr lang="ru-RU" sz="3200" dirty="0" smtClean="0">
              <a:latin typeface="Arial" charset="0"/>
            </a:endParaRPr>
          </a:p>
        </p:txBody>
      </p:sp>
      <p:pic>
        <p:nvPicPr>
          <p:cNvPr id="4" name="Picture 3" descr="elect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309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57229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51972" y="1815962"/>
            <a:ext cx="8634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+mn-cs"/>
              </a:rPr>
              <a:t>Электроскоп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(от греч. электрон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скопео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— наблюдать, обнаруживать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)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37663" y="3125337"/>
            <a:ext cx="2444750" cy="35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5677" y="576956"/>
            <a:ext cx="10599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Закрыть конструкцию частично корпусом. 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044" y="3570288"/>
            <a:ext cx="3422650" cy="341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3357" y="831077"/>
            <a:ext cx="86344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+mn-cs"/>
              </a:rPr>
              <a:t>Электроскоп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- прибор, для обнаружения электрических зарядов и приблизительного определения их величины, а так же знака 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37663" y="3125337"/>
            <a:ext cx="2444750" cy="35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044" y="3570288"/>
            <a:ext cx="3422650" cy="341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822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835025"/>
            <a:ext cx="3481387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84636" y="490757"/>
            <a:ext cx="83886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Простейший 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+mn-cs"/>
              </a:rPr>
              <a:t>электроскоп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состоит из металлического стержня, на одном конце которого укреплен шарик, а на другом - два листочка из металлической фольги.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3879" y="3249481"/>
            <a:ext cx="74394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Стержень электроскопа пропущен сквозь пробку из диэлектрика и помещен в стеклянный сосуд, который предохраняет листочки от влияния на них движения окружающего воздуха.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871538"/>
            <a:ext cx="28956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826744">
            <a:off x="2921000" y="3382963"/>
            <a:ext cx="42100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3" y="273050"/>
            <a:ext cx="3344862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273050"/>
            <a:ext cx="3343275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826744">
            <a:off x="8669338" y="3382963"/>
            <a:ext cx="42100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3713" y="1027113"/>
            <a:ext cx="3556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370166" y="5283941"/>
            <a:ext cx="982183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Если к отрицательно заряженному электроскопу поднести тело, имеющее заряд того же знака, как электроскоп, то его листочки разойдутся сильнее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1946" y="272954"/>
            <a:ext cx="118781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Если к незаряженному электроскопу поднести отрицательно заряженную эбонитовую палочку, то его лепестки разойдутся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-0.11211 -0.4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-0.13815 -0.46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1329</Words>
  <Application>Microsoft Office PowerPoint</Application>
  <PresentationFormat>Широкоэкранный</PresentationFormat>
  <Paragraphs>189</Paragraphs>
  <Slides>54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электрического поля</vt:lpstr>
      <vt:lpstr>Презентация PowerPoint</vt:lpstr>
      <vt:lpstr>Основной закон электростатики – закон Кулона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Сравнение свойств поля и вещества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ADSA</cp:lastModifiedBy>
  <cp:revision>81</cp:revision>
  <dcterms:created xsi:type="dcterms:W3CDTF">2017-09-17T04:44:42Z</dcterms:created>
  <dcterms:modified xsi:type="dcterms:W3CDTF">2021-12-19T16:19:19Z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963415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