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8" r:id="rId4"/>
    <p:sldId id="259" r:id="rId5"/>
    <p:sldId id="269" r:id="rId6"/>
    <p:sldId id="260" r:id="rId7"/>
    <p:sldId id="261" r:id="rId8"/>
    <p:sldId id="262" r:id="rId9"/>
    <p:sldId id="263" r:id="rId10"/>
    <p:sldId id="270" r:id="rId11"/>
    <p:sldId id="266" r:id="rId12"/>
    <p:sldId id="267" r:id="rId13"/>
    <p:sldId id="271" r:id="rId14"/>
    <p:sldId id="272" r:id="rId15"/>
    <p:sldId id="273" r:id="rId16"/>
    <p:sldId id="274" r:id="rId17"/>
    <p:sldId id="275" r:id="rId18"/>
    <p:sldId id="26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60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ABC7-2882-403A-8B65-146132896026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A1CE-BB28-49F6-A643-C94465E57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ABC7-2882-403A-8B65-146132896026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A1CE-BB28-49F6-A643-C94465E57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ABC7-2882-403A-8B65-146132896026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A1CE-BB28-49F6-A643-C94465E57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875713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203BF-F37B-412A-A021-D46BE81450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875713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203BF-F37B-412A-A021-D46BE81450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875713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203BF-F37B-412A-A021-D46BE81450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875713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203BF-F37B-412A-A021-D46BE81450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875713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203BF-F37B-412A-A021-D46BE81450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875713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203BF-F37B-412A-A021-D46BE81450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875713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203BF-F37B-412A-A021-D46BE81450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875713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203BF-F37B-412A-A021-D46BE81450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ABC7-2882-403A-8B65-146132896026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A1CE-BB28-49F6-A643-C94465E57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875713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203BF-F37B-412A-A021-D46BE81450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875713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203BF-F37B-412A-A021-D46BE81450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875713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203BF-F37B-412A-A021-D46BE81450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875713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203BF-F37B-412A-A021-D46BE81450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875713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203BF-F37B-412A-A021-D46BE81450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875713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203BF-F37B-412A-A021-D46BE81450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875713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203BF-F37B-412A-A021-D46BE81450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 userDrawn="1"/>
        </p:nvSpPr>
        <p:spPr>
          <a:xfrm>
            <a:off x="0" y="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Алгоритмизация и программирование, язык 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Python,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10 класс</a:t>
            </a:r>
            <a:endParaRPr lang="ru-RU" sz="1400" i="1" dirty="0">
              <a:solidFill>
                <a:srgbClr val="7F7F7F"/>
              </a:solidFill>
              <a:cs typeface="Arial" charset="0"/>
            </a:endParaRPr>
          </a:p>
        </p:txBody>
      </p:sp>
      <p:sp>
        <p:nvSpPr>
          <p:cNvPr id="4" name="Прямоугольник 3"/>
          <p:cNvSpPr/>
          <p:nvPr userDrawn="1"/>
        </p:nvSpPr>
        <p:spPr>
          <a:xfrm>
            <a:off x="0" y="6572250"/>
            <a:ext cx="9144000" cy="2857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tabLst>
                <a:tab pos="8875713" algn="r"/>
              </a:tabLst>
              <a:defRPr/>
            </a:pP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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 </a:t>
            </a:r>
            <a:r>
              <a:rPr lang="ru-RU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К.Ю. Поляков, Е.А. Ерёмин, 2018 	</a:t>
            </a:r>
            <a:r>
              <a:rPr lang="en-US" sz="1400" i="1" dirty="0">
                <a:solidFill>
                  <a:srgbClr val="7F7F7F"/>
                </a:solidFill>
                <a:cs typeface="Arial" charset="0"/>
                <a:sym typeface="Symbol" pitchFamily="18" charset="2"/>
              </a:rPr>
              <a:t>http://kpolyakov.spb.ru</a:t>
            </a:r>
            <a:endParaRPr lang="ru-RU" sz="1400" i="1" dirty="0">
              <a:solidFill>
                <a:srgbClr val="7F7F7F"/>
              </a:solidFill>
              <a:cs typeface="Arial" charset="0"/>
              <a:sym typeface="Symbol" pitchFamily="18" charset="2"/>
            </a:endParaRPr>
          </a:p>
        </p:txBody>
      </p:sp>
      <p:sp>
        <p:nvSpPr>
          <p:cNvPr id="5" name="Line 2"/>
          <p:cNvSpPr>
            <a:spLocks noChangeShapeType="1"/>
          </p:cNvSpPr>
          <p:nvPr userDrawn="1"/>
        </p:nvSpPr>
        <p:spPr bwMode="auto">
          <a:xfrm>
            <a:off x="376238" y="795338"/>
            <a:ext cx="8464550" cy="0"/>
          </a:xfrm>
          <a:prstGeom prst="line">
            <a:avLst/>
          </a:prstGeom>
          <a:noFill/>
          <a:ln w="38100">
            <a:solidFill>
              <a:srgbClr val="00008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310718" y="301272"/>
            <a:ext cx="8376082" cy="471086"/>
          </a:xfrm>
        </p:spPr>
        <p:txBody>
          <a:bodyPr/>
          <a:lstStyle>
            <a:lvl1pPr algn="l">
              <a:defRPr sz="3000" b="1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04050" y="-20638"/>
            <a:ext cx="2133600" cy="476251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AA203BF-F37B-412A-A021-D46BE81450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ABC7-2882-403A-8B65-146132896026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A1CE-BB28-49F6-A643-C94465E57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ABC7-2882-403A-8B65-146132896026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A1CE-BB28-49F6-A643-C94465E57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ABC7-2882-403A-8B65-146132896026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A1CE-BB28-49F6-A643-C94465E57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ABC7-2882-403A-8B65-146132896026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A1CE-BB28-49F6-A643-C94465E57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ABC7-2882-403A-8B65-146132896026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A1CE-BB28-49F6-A643-C94465E57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ABC7-2882-403A-8B65-146132896026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A1CE-BB28-49F6-A643-C94465E57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2ABC7-2882-403A-8B65-146132896026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8AA1CE-BB28-49F6-A643-C94465E57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2ABC7-2882-403A-8B65-146132896026}" type="datetimeFigureOut">
              <a:rPr lang="ru-RU" smtClean="0"/>
              <a:pPr/>
              <a:t>13.03.2022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AA1CE-BB28-49F6-A643-C94465E572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0038" y="620110"/>
            <a:ext cx="8653462" cy="2352611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Сортировка массивов Простые методы</a:t>
            </a:r>
          </a:p>
        </p:txBody>
      </p:sp>
      <p:pic>
        <p:nvPicPr>
          <p:cNvPr id="12290" name="Picture 2" descr="https://oracle-patches.com/images/2019/10/18/sorting_larg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2786058"/>
            <a:ext cx="5572164" cy="3714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52"/>
            <a:ext cx="9001156" cy="1357322"/>
          </a:xfrm>
        </p:spPr>
        <p:txBody>
          <a:bodyPr>
            <a:noAutofit/>
          </a:bodyPr>
          <a:lstStyle/>
          <a:p>
            <a:r>
              <a:rPr lang="ru-RU" alt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Метод выбора</a:t>
            </a:r>
            <a:br>
              <a:rPr lang="ru-RU" alt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alt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(минимального элемента)</a:t>
            </a:r>
          </a:p>
        </p:txBody>
      </p:sp>
      <p:sp>
        <p:nvSpPr>
          <p:cNvPr id="61444" name="Прямоугольник 3"/>
          <p:cNvSpPr>
            <a:spLocks noChangeArrowheads="1"/>
          </p:cNvSpPr>
          <p:nvPr/>
        </p:nvSpPr>
        <p:spPr bwMode="auto">
          <a:xfrm>
            <a:off x="393700" y="1549407"/>
            <a:ext cx="83931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357188" eaLnBrk="1" hangingPunct="1">
              <a:spcBef>
                <a:spcPct val="50000"/>
              </a:spcBef>
            </a:pPr>
            <a:r>
              <a:rPr lang="ru-RU" altLang="ru-RU" sz="2800" b="1" i="1" dirty="0">
                <a:solidFill>
                  <a:schemeClr val="accent1"/>
                </a:solidFill>
              </a:rPr>
              <a:t>Идея</a:t>
            </a:r>
            <a:r>
              <a:rPr lang="ru-RU" altLang="ru-RU" sz="2800" b="1" dirty="0">
                <a:solidFill>
                  <a:schemeClr val="accent1"/>
                </a:solidFill>
              </a:rPr>
              <a:t>: </a:t>
            </a:r>
            <a:r>
              <a:rPr lang="ru-RU" altLang="ru-RU" sz="2800" b="1" dirty="0"/>
              <a:t>найти минимальный элемент и поставить его на первое место.</a:t>
            </a:r>
            <a:r>
              <a:rPr lang="ru-RU" altLang="ru-RU" sz="2800" b="1" dirty="0">
                <a:solidFill>
                  <a:srgbClr val="3333FF"/>
                </a:solidFill>
              </a:rPr>
              <a:t> </a:t>
            </a:r>
          </a:p>
        </p:txBody>
      </p:sp>
      <p:pic>
        <p:nvPicPr>
          <p:cNvPr id="5122" name="Picture 2" descr="https://prog-cpp.ru/wp-content/uploads/2014/05/sort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2071678"/>
            <a:ext cx="4232800" cy="45643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42852"/>
            <a:ext cx="9001156" cy="1357322"/>
          </a:xfrm>
        </p:spPr>
        <p:txBody>
          <a:bodyPr>
            <a:noAutofit/>
          </a:bodyPr>
          <a:lstStyle/>
          <a:p>
            <a:r>
              <a:rPr lang="ru-RU" alt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Метод выбора</a:t>
            </a:r>
            <a:br>
              <a:rPr lang="ru-RU" alt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alt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(минимального элемента)</a:t>
            </a:r>
          </a:p>
        </p:txBody>
      </p:sp>
      <p:sp>
        <p:nvSpPr>
          <p:cNvPr id="61444" name="Прямоугольник 3"/>
          <p:cNvSpPr>
            <a:spLocks noChangeArrowheads="1"/>
          </p:cNvSpPr>
          <p:nvPr/>
        </p:nvSpPr>
        <p:spPr bwMode="auto">
          <a:xfrm>
            <a:off x="393700" y="1549407"/>
            <a:ext cx="83931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7188" indent="-357188" eaLnBrk="1" hangingPunct="1">
              <a:spcBef>
                <a:spcPct val="50000"/>
              </a:spcBef>
            </a:pPr>
            <a:r>
              <a:rPr lang="ru-RU" altLang="ru-RU" sz="2800" b="1" i="1" dirty="0">
                <a:solidFill>
                  <a:schemeClr val="accent1"/>
                </a:solidFill>
              </a:rPr>
              <a:t>Идея</a:t>
            </a:r>
            <a:r>
              <a:rPr lang="ru-RU" altLang="ru-RU" sz="2800" b="1" dirty="0">
                <a:solidFill>
                  <a:schemeClr val="accent1"/>
                </a:solidFill>
              </a:rPr>
              <a:t>: </a:t>
            </a:r>
            <a:r>
              <a:rPr lang="ru-RU" altLang="ru-RU" sz="2800" b="1" dirty="0"/>
              <a:t>найти минимальный элемент и поставить его на первое место.</a:t>
            </a:r>
            <a:r>
              <a:rPr lang="ru-RU" altLang="ru-RU" sz="2800" b="1" dirty="0">
                <a:solidFill>
                  <a:srgbClr val="3333FF"/>
                </a:solidFill>
              </a:rPr>
              <a:t> </a:t>
            </a: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28596" y="2714620"/>
            <a:ext cx="8001056" cy="2248950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79388" indent="-93663" algn="just" eaLnBrk="1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for</a:t>
            </a:r>
            <a:r>
              <a:rPr lang="en-US" sz="2800" b="1" dirty="0">
                <a:latin typeface="Courier New" pitchFamily="49" charset="0"/>
                <a:ea typeface="Times New Roman"/>
                <a:cs typeface="Courier New" pitchFamily="49" charset="0"/>
              </a:rPr>
              <a:t> </a:t>
            </a:r>
            <a:r>
              <a:rPr lang="en-US" sz="2800" b="1" dirty="0" err="1">
                <a:latin typeface="Courier New" pitchFamily="49" charset="0"/>
                <a:ea typeface="Times New Roman"/>
                <a:cs typeface="Courier New" pitchFamily="49" charset="0"/>
              </a:rPr>
              <a:t>i</a:t>
            </a:r>
            <a:r>
              <a:rPr lang="en-US" sz="2800" b="1" dirty="0">
                <a:latin typeface="Courier New" pitchFamily="49" charset="0"/>
                <a:ea typeface="Times New Roman"/>
                <a:cs typeface="Courier New" pitchFamily="49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in</a:t>
            </a:r>
            <a:r>
              <a:rPr lang="en-US" sz="2800" b="1" dirty="0">
                <a:latin typeface="Courier New" pitchFamily="49" charset="0"/>
                <a:ea typeface="Times New Roman"/>
                <a:cs typeface="Courier New" pitchFamily="49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range</a:t>
            </a:r>
            <a:r>
              <a:rPr lang="en-US" sz="2800" b="1" dirty="0">
                <a:latin typeface="Courier New" pitchFamily="49" charset="0"/>
                <a:ea typeface="Times New Roman"/>
                <a:cs typeface="Courier New" pitchFamily="49" charset="0"/>
              </a:rPr>
              <a:t>(N-</a:t>
            </a:r>
            <a:r>
              <a:rPr lang="en-US" sz="2800" b="1" dirty="0">
                <a:solidFill>
                  <a:schemeClr val="accent1"/>
                </a:solidFill>
                <a:latin typeface="Courier New" pitchFamily="49" charset="0"/>
                <a:ea typeface="Times New Roman"/>
                <a:cs typeface="Courier New" pitchFamily="49" charset="0"/>
              </a:rPr>
              <a:t>1</a:t>
            </a:r>
            <a:r>
              <a:rPr lang="en-US" sz="2800" b="1" dirty="0">
                <a:latin typeface="Courier New" pitchFamily="49" charset="0"/>
                <a:ea typeface="Times New Roman"/>
                <a:cs typeface="Courier New" pitchFamily="49" charset="0"/>
              </a:rPr>
              <a:t>):</a:t>
            </a:r>
            <a:endParaRPr lang="ru-RU" sz="2800" b="1" dirty="0">
              <a:latin typeface="Courier New" pitchFamily="49" charset="0"/>
              <a:ea typeface="Times New Roman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ru-RU" sz="2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найти номер </a:t>
            </a:r>
            <a:r>
              <a:rPr lang="ru-RU" sz="2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nMin</a:t>
            </a:r>
            <a:r>
              <a:rPr lang="ru-RU" sz="2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минимального </a:t>
            </a:r>
            <a:br>
              <a:rPr lang="ru-RU" sz="2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</a:br>
            <a:r>
              <a:rPr lang="ru-RU" sz="2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sz="2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  </a:t>
            </a:r>
            <a:r>
              <a:rPr lang="ru-RU" sz="2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элемента из A[</a:t>
            </a:r>
            <a:r>
              <a:rPr lang="ru-RU" sz="2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ru-RU" sz="2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]..A[N] </a:t>
            </a:r>
          </a:p>
          <a:p>
            <a:pPr eaLnBrk="1" hangingPunct="1">
              <a:defRPr/>
            </a:pPr>
            <a:r>
              <a:rPr lang="ru-RU" sz="2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ru-RU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ru-RU" sz="2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!=</a:t>
            </a:r>
            <a:r>
              <a:rPr lang="ru-RU" sz="2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sz="2800" b="1" dirty="0" err="1">
                <a:latin typeface="Courier New" pitchFamily="49" charset="0"/>
                <a:cs typeface="Courier New" pitchFamily="49" charset="0"/>
              </a:rPr>
              <a:t>nMin</a:t>
            </a:r>
            <a:r>
              <a:rPr lang="en-US" sz="2800" b="1" dirty="0">
                <a:latin typeface="Courier New" pitchFamily="49" charset="0"/>
                <a:cs typeface="Courier New" pitchFamily="49" charset="0"/>
              </a:rPr>
              <a:t>:</a:t>
            </a:r>
            <a:endParaRPr lang="ru-RU" sz="2800" b="1" dirty="0">
              <a:latin typeface="Courier New" pitchFamily="49" charset="0"/>
              <a:cs typeface="Courier New" pitchFamily="49" charset="0"/>
            </a:endParaRPr>
          </a:p>
          <a:p>
            <a:pPr eaLnBrk="1" hangingPunct="1">
              <a:defRPr/>
            </a:pPr>
            <a:r>
              <a:rPr lang="ru-RU" sz="28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2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поменять местами A[</a:t>
            </a:r>
            <a:r>
              <a:rPr lang="ru-RU" sz="2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i</a:t>
            </a:r>
            <a:r>
              <a:rPr lang="ru-RU" sz="2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 и A[</a:t>
            </a:r>
            <a:r>
              <a:rPr lang="ru-RU" sz="2800" b="1" dirty="0" err="1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nMin</a:t>
            </a:r>
            <a:r>
              <a:rPr lang="ru-RU" sz="2800" b="1" dirty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]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444500" y="2095511"/>
            <a:ext cx="8342342" cy="3264613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79388" indent="-93663" algn="just" eaLnBrk="1" hangingPunct="1">
              <a:defRPr/>
            </a:pPr>
            <a:r>
              <a:rPr lang="ru-RU" altLang="ru-RU" sz="28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ru-RU" altLang="ru-RU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altLang="ru-RU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ru-RU" altLang="ru-RU" sz="2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altLang="ru-RU" sz="28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ru-RU" altLang="ru-RU" sz="2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altLang="ru-RU" sz="28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range</a:t>
            </a:r>
            <a:r>
              <a:rPr lang="ru-RU" altLang="ru-RU" sz="2800" b="1" dirty="0">
                <a:latin typeface="Courier New" pitchFamily="49" charset="0"/>
                <a:cs typeface="Courier New" pitchFamily="49" charset="0"/>
              </a:rPr>
              <a:t>(N-</a:t>
            </a:r>
            <a:r>
              <a:rPr lang="ru-RU" altLang="ru-RU" sz="2800" b="1" dirty="0">
                <a:solidFill>
                  <a:srgbClr val="00B0F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ru-RU" altLang="ru-RU" sz="2800" b="1" dirty="0">
                <a:latin typeface="Courier New" pitchFamily="49" charset="0"/>
                <a:cs typeface="Courier New" pitchFamily="49" charset="0"/>
              </a:rPr>
              <a:t>):</a:t>
            </a:r>
          </a:p>
          <a:p>
            <a:pPr marL="179388" indent="-93663" algn="just" eaLnBrk="1" hangingPunct="1">
              <a:defRPr/>
            </a:pPr>
            <a:endParaRPr lang="en-US" altLang="ru-RU" sz="2800" b="1" dirty="0">
              <a:solidFill>
                <a:srgbClr val="000099"/>
              </a:solidFill>
              <a:latin typeface="Courier New" pitchFamily="49" charset="0"/>
              <a:cs typeface="Courier New" pitchFamily="49" charset="0"/>
            </a:endParaRPr>
          </a:p>
          <a:p>
            <a:pPr marL="179388" indent="-93663" algn="just" eaLnBrk="1" hangingPunct="1">
              <a:defRPr/>
            </a:pPr>
            <a:endParaRPr lang="en-US" altLang="ru-RU" sz="2800" b="1" dirty="0">
              <a:solidFill>
                <a:srgbClr val="000099"/>
              </a:solidFill>
              <a:latin typeface="Courier New" pitchFamily="49" charset="0"/>
              <a:cs typeface="Courier New" pitchFamily="49" charset="0"/>
            </a:endParaRPr>
          </a:p>
          <a:p>
            <a:pPr marL="179388" indent="-93663" algn="just" eaLnBrk="1" hangingPunct="1">
              <a:defRPr/>
            </a:pPr>
            <a:endParaRPr lang="en-US" altLang="ru-RU" sz="2800" b="1" dirty="0">
              <a:solidFill>
                <a:srgbClr val="000099"/>
              </a:solidFill>
              <a:latin typeface="Courier New" pitchFamily="49" charset="0"/>
              <a:cs typeface="Courier New" pitchFamily="49" charset="0"/>
            </a:endParaRPr>
          </a:p>
          <a:p>
            <a:pPr marL="179388" indent="-93663" algn="just" eaLnBrk="1" hangingPunct="1">
              <a:defRPr/>
            </a:pPr>
            <a:endParaRPr lang="en-US" altLang="ru-RU" sz="2800" b="1" dirty="0">
              <a:solidFill>
                <a:srgbClr val="000099"/>
              </a:solidFill>
              <a:latin typeface="Courier New" pitchFamily="49" charset="0"/>
              <a:cs typeface="Courier New" pitchFamily="49" charset="0"/>
            </a:endParaRPr>
          </a:p>
          <a:p>
            <a:pPr marL="179388" indent="-93663" algn="just" eaLnBrk="1" hangingPunct="1">
              <a:spcBef>
                <a:spcPts val="1200"/>
              </a:spcBef>
              <a:defRPr/>
            </a:pPr>
            <a:r>
              <a:rPr lang="en-US" altLang="ru-RU" sz="2800" b="1" dirty="0">
                <a:solidFill>
                  <a:srgbClr val="0000FF"/>
                </a:solidFill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ru-RU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altLang="ru-RU" sz="2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altLang="ru-RU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ru-RU" sz="2800" b="1" dirty="0">
                <a:latin typeface="Courier New" pitchFamily="49" charset="0"/>
                <a:cs typeface="Courier New" pitchFamily="49" charset="0"/>
              </a:rPr>
              <a:t>!=</a:t>
            </a:r>
            <a:r>
              <a:rPr lang="en-US" altLang="ru-RU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en-US" altLang="ru-RU" sz="2800" b="1" dirty="0" err="1">
                <a:latin typeface="Courier New" pitchFamily="49" charset="0"/>
                <a:cs typeface="Courier New" pitchFamily="49" charset="0"/>
              </a:rPr>
              <a:t>nMin</a:t>
            </a:r>
            <a:r>
              <a:rPr lang="en-US" altLang="ru-RU" sz="2800" b="1" dirty="0">
                <a:latin typeface="Courier New" pitchFamily="49" charset="0"/>
                <a:cs typeface="Courier New" pitchFamily="49" charset="0"/>
              </a:rPr>
              <a:t>:</a:t>
            </a:r>
            <a:endParaRPr lang="ru-RU" altLang="ru-RU" sz="2800" b="1" dirty="0">
              <a:latin typeface="Courier New" pitchFamily="49" charset="0"/>
              <a:cs typeface="Courier New" pitchFamily="49" charset="0"/>
            </a:endParaRPr>
          </a:p>
          <a:p>
            <a:pPr marL="179388" indent="-93663" algn="just" eaLnBrk="1" hangingPunct="1">
              <a:defRPr/>
            </a:pPr>
            <a:r>
              <a:rPr lang="en-US" altLang="ru-RU" sz="2800" b="1" dirty="0">
                <a:latin typeface="Courier New" pitchFamily="49" charset="0"/>
                <a:cs typeface="Courier New" pitchFamily="49" charset="0"/>
              </a:rPr>
              <a:t>    A[</a:t>
            </a:r>
            <a:r>
              <a:rPr lang="en-US" altLang="ru-RU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ru-RU" sz="2800" b="1" dirty="0">
                <a:latin typeface="Courier New" pitchFamily="49" charset="0"/>
                <a:cs typeface="Courier New" pitchFamily="49" charset="0"/>
              </a:rPr>
              <a:t>], A[</a:t>
            </a:r>
            <a:r>
              <a:rPr lang="en-US" altLang="ru-RU" sz="2800" b="1" dirty="0" err="1">
                <a:latin typeface="Courier New" pitchFamily="49" charset="0"/>
                <a:cs typeface="Courier New" pitchFamily="49" charset="0"/>
              </a:rPr>
              <a:t>nMin</a:t>
            </a:r>
            <a:r>
              <a:rPr lang="en-US" altLang="ru-RU" sz="2800" b="1" dirty="0">
                <a:latin typeface="Courier New" pitchFamily="49" charset="0"/>
                <a:cs typeface="Courier New" pitchFamily="49" charset="0"/>
              </a:rPr>
              <a:t>] = A[</a:t>
            </a:r>
            <a:r>
              <a:rPr lang="en-US" altLang="ru-RU" sz="2800" b="1" dirty="0" err="1">
                <a:latin typeface="Courier New" pitchFamily="49" charset="0"/>
                <a:cs typeface="Courier New" pitchFamily="49" charset="0"/>
              </a:rPr>
              <a:t>nMin</a:t>
            </a:r>
            <a:r>
              <a:rPr lang="en-US" altLang="ru-RU" sz="2800" b="1" dirty="0">
                <a:latin typeface="Courier New" pitchFamily="49" charset="0"/>
                <a:cs typeface="Courier New" pitchFamily="49" charset="0"/>
              </a:rPr>
              <a:t>], A[</a:t>
            </a:r>
            <a:r>
              <a:rPr lang="en-US" altLang="ru-RU" sz="2800" b="1" dirty="0" err="1">
                <a:latin typeface="Courier New" pitchFamily="49" charset="0"/>
                <a:cs typeface="Courier New" pitchFamily="49" charset="0"/>
              </a:rPr>
              <a:t>i</a:t>
            </a:r>
            <a:r>
              <a:rPr lang="en-US" altLang="ru-RU" sz="2800" b="1" dirty="0">
                <a:latin typeface="Courier New" pitchFamily="49" charset="0"/>
                <a:cs typeface="Courier New" pitchFamily="49" charset="0"/>
              </a:rPr>
              <a:t>]</a:t>
            </a:r>
            <a:endParaRPr lang="ru-RU" altLang="ru-RU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2469" name="Прямоугольник 5"/>
          <p:cNvSpPr>
            <a:spLocks noChangeArrowheads="1"/>
          </p:cNvSpPr>
          <p:nvPr/>
        </p:nvSpPr>
        <p:spPr bwMode="auto">
          <a:xfrm>
            <a:off x="825500" y="2613250"/>
            <a:ext cx="5217109" cy="181588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9388" indent="-93663" algn="just" eaLnBrk="1" hangingPunct="1"/>
            <a:r>
              <a:rPr lang="ru-RU" altLang="ru-RU" sz="2800" b="1" dirty="0" err="1">
                <a:latin typeface="Courier New" pitchFamily="49" charset="0"/>
                <a:cs typeface="Courier New" pitchFamily="49" charset="0"/>
              </a:rPr>
              <a:t>nMin</a:t>
            </a:r>
            <a:r>
              <a:rPr lang="ru-RU" altLang="ru-RU" sz="2800" b="1" dirty="0"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</a:t>
            </a:r>
            <a:r>
              <a:rPr lang="ru-RU" altLang="ru-RU" sz="2800" b="1" dirty="0">
                <a:latin typeface="Courier New" pitchFamily="49" charset="0"/>
                <a:cs typeface="Courier New" pitchFamily="49" charset="0"/>
              </a:rPr>
              <a:t>= </a:t>
            </a:r>
            <a:r>
              <a:rPr lang="ru-RU" altLang="ru-RU" sz="2800" b="1" dirty="0" err="1">
                <a:latin typeface="Courier New" pitchFamily="49" charset="0"/>
                <a:cs typeface="Courier New" pitchFamily="49" charset="0"/>
              </a:rPr>
              <a:t>i</a:t>
            </a:r>
            <a:endParaRPr lang="ru-RU" altLang="ru-RU" sz="2800" b="1" dirty="0">
              <a:latin typeface="Courier New" pitchFamily="49" charset="0"/>
              <a:cs typeface="Courier New" pitchFamily="49" charset="0"/>
            </a:endParaRPr>
          </a:p>
          <a:p>
            <a:pPr marL="179388" indent="-93663" algn="just" eaLnBrk="1" hangingPunct="1"/>
            <a:r>
              <a:rPr lang="ru-RU" altLang="ru-RU" sz="28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for</a:t>
            </a:r>
            <a:r>
              <a:rPr lang="ru-RU" altLang="ru-RU" sz="28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ru-RU" altLang="ru-RU" sz="2800" b="1" dirty="0" err="1">
                <a:latin typeface="Courier New" pitchFamily="49" charset="0"/>
                <a:cs typeface="Courier New" pitchFamily="49" charset="0"/>
              </a:rPr>
              <a:t>j</a:t>
            </a:r>
            <a:r>
              <a:rPr lang="ru-RU" altLang="ru-RU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altLang="ru-RU" sz="28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in</a:t>
            </a:r>
            <a:r>
              <a:rPr lang="ru-RU" altLang="ru-RU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ru-RU" altLang="ru-RU" sz="28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range</a:t>
            </a:r>
            <a:r>
              <a:rPr lang="ru-RU" altLang="ru-RU" sz="2800" b="1" dirty="0">
                <a:latin typeface="Courier New" pitchFamily="49" charset="0"/>
                <a:cs typeface="Courier New" pitchFamily="49" charset="0"/>
              </a:rPr>
              <a:t>(i+</a:t>
            </a:r>
            <a:r>
              <a:rPr lang="ru-RU" altLang="ru-RU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1</a:t>
            </a:r>
            <a:r>
              <a:rPr lang="ru-RU" altLang="ru-RU" sz="2800" b="1" dirty="0">
                <a:latin typeface="Courier New" pitchFamily="49" charset="0"/>
                <a:cs typeface="Courier New" pitchFamily="49" charset="0"/>
              </a:rPr>
              <a:t>,N):</a:t>
            </a:r>
          </a:p>
          <a:p>
            <a:pPr marL="179388" indent="-93663" algn="just" eaLnBrk="1" hangingPunct="1"/>
            <a:r>
              <a:rPr lang="en-US" altLang="ru-RU" sz="2800" b="1" dirty="0">
                <a:latin typeface="Courier New" pitchFamily="49" charset="0"/>
                <a:cs typeface="Courier New" pitchFamily="49" charset="0"/>
              </a:rPr>
              <a:t>  </a:t>
            </a:r>
            <a:r>
              <a:rPr lang="en-US" altLang="ru-RU" sz="28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if</a:t>
            </a:r>
            <a:r>
              <a:rPr lang="en-US" altLang="ru-RU" sz="2800" b="1" dirty="0">
                <a:latin typeface="Courier New" pitchFamily="49" charset="0"/>
                <a:cs typeface="Courier New" pitchFamily="49" charset="0"/>
              </a:rPr>
              <a:t> A[j] &lt; A[</a:t>
            </a:r>
            <a:r>
              <a:rPr lang="en-US" altLang="ru-RU" sz="2800" b="1" dirty="0" err="1">
                <a:latin typeface="Courier New" pitchFamily="49" charset="0"/>
                <a:cs typeface="Courier New" pitchFamily="49" charset="0"/>
              </a:rPr>
              <a:t>nMin</a:t>
            </a:r>
            <a:r>
              <a:rPr lang="en-US" altLang="ru-RU" sz="2800" b="1" dirty="0">
                <a:latin typeface="Courier New" pitchFamily="49" charset="0"/>
                <a:cs typeface="Courier New" pitchFamily="49" charset="0"/>
              </a:rPr>
              <a:t>]:</a:t>
            </a:r>
            <a:endParaRPr lang="ru-RU" altLang="ru-RU" sz="2800" b="1" dirty="0">
              <a:latin typeface="Courier New" pitchFamily="49" charset="0"/>
              <a:cs typeface="Courier New" pitchFamily="49" charset="0"/>
            </a:endParaRPr>
          </a:p>
          <a:p>
            <a:pPr marL="179388" indent="-93663" algn="just" eaLnBrk="1" hangingPunct="1"/>
            <a:r>
              <a:rPr lang="en-US" altLang="ru-RU" sz="2800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altLang="ru-RU" sz="2800" b="1" dirty="0" err="1">
                <a:latin typeface="Courier New" pitchFamily="49" charset="0"/>
                <a:cs typeface="Courier New" pitchFamily="49" charset="0"/>
              </a:rPr>
              <a:t>nMin</a:t>
            </a:r>
            <a:r>
              <a:rPr lang="en-US" altLang="ru-RU" sz="2800" b="1" dirty="0">
                <a:latin typeface="Courier New" pitchFamily="49" charset="0"/>
                <a:cs typeface="Courier New" pitchFamily="49" charset="0"/>
              </a:rPr>
              <a:t> = j</a:t>
            </a:r>
            <a:endParaRPr lang="ru-RU" altLang="ru-RU" sz="2800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142852"/>
            <a:ext cx="9001156" cy="135732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8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Метод выбора</a:t>
            </a:r>
            <a:br>
              <a:rPr kumimoji="0" lang="ru-RU" altLang="ru-RU" sz="48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48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 (минимального элемента)</a:t>
            </a:r>
            <a:endParaRPr kumimoji="0" lang="ru-RU" altLang="ru-RU" sz="48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Вопросы и задания: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401080" cy="5114948"/>
          </a:xfrm>
        </p:spPr>
        <p:txBody>
          <a:bodyPr>
            <a:normAutofit fontScale="92500" lnSpcReduction="10000"/>
          </a:bodyPr>
          <a:lstStyle/>
          <a:p>
            <a:pPr marL="0" indent="358775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1. </a:t>
            </a:r>
            <a:r>
              <a:rPr lang="ru-RU" dirty="0" smtClean="0"/>
              <a:t>Константин </a:t>
            </a:r>
            <a:r>
              <a:rPr lang="ru-RU" dirty="0" smtClean="0"/>
              <a:t>предложил использовать для сортировки массива такой вложенный цикл</a:t>
            </a:r>
            <a:r>
              <a:rPr lang="ru-RU" dirty="0" smtClean="0"/>
              <a:t>:</a:t>
            </a:r>
          </a:p>
          <a:p>
            <a:pPr marL="0" indent="358775">
              <a:buNone/>
            </a:pPr>
            <a:endParaRPr lang="ru-RU" dirty="0" smtClean="0"/>
          </a:p>
          <a:p>
            <a:pPr marL="0" indent="358775">
              <a:buNone/>
            </a:pPr>
            <a:r>
              <a:rPr lang="en-US" sz="3000" b="1" dirty="0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30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3000" b="1" dirty="0" smtClean="0">
                <a:latin typeface="Courier New" pitchFamily="49" charset="0"/>
                <a:cs typeface="Courier New" pitchFamily="49" charset="0"/>
              </a:rPr>
              <a:t> in range(N-1):</a:t>
            </a:r>
            <a:endParaRPr lang="ru-RU" sz="30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358775">
              <a:buNone/>
            </a:pPr>
            <a:r>
              <a:rPr lang="en-US" sz="3000" b="1" dirty="0" smtClean="0">
                <a:latin typeface="Courier New" pitchFamily="49" charset="0"/>
                <a:cs typeface="Courier New" pitchFamily="49" charset="0"/>
              </a:rPr>
              <a:t>  for j in range(N-1):</a:t>
            </a:r>
            <a:endParaRPr lang="ru-RU" sz="30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358775">
              <a:buNone/>
            </a:pPr>
            <a:r>
              <a:rPr lang="en-US" sz="3000" b="1" dirty="0" smtClean="0">
                <a:latin typeface="Courier New" pitchFamily="49" charset="0"/>
                <a:cs typeface="Courier New" pitchFamily="49" charset="0"/>
              </a:rPr>
              <a:t>    if A[j]&lt; A[j+1]:</a:t>
            </a:r>
            <a:endParaRPr lang="ru-RU" sz="30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358775">
              <a:buNone/>
            </a:pPr>
            <a:r>
              <a:rPr lang="en-US" sz="3000" b="1" dirty="0" smtClean="0">
                <a:latin typeface="Courier New" pitchFamily="49" charset="0"/>
                <a:cs typeface="Courier New" pitchFamily="49" charset="0"/>
              </a:rPr>
              <a:t>      A[j],A[j+1] = A[j+1],A[j</a:t>
            </a:r>
            <a:r>
              <a:rPr lang="en-US" sz="3000" b="1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ru-RU" sz="30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358775">
              <a:buNone/>
            </a:pPr>
            <a:endParaRPr lang="ru-RU" sz="3000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358775">
              <a:buNone/>
            </a:pPr>
            <a:r>
              <a:rPr lang="ru-RU" dirty="0" smtClean="0"/>
              <a:t>Как именно будут отсортированы элементы? Будет ли правильно выполнена сортировка?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Вопросы и задания: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401080" cy="5114948"/>
          </a:xfrm>
        </p:spPr>
        <p:txBody>
          <a:bodyPr>
            <a:normAutofit/>
          </a:bodyPr>
          <a:lstStyle/>
          <a:p>
            <a:pPr marL="0" indent="358775">
              <a:buNone/>
            </a:pPr>
            <a:r>
              <a:rPr lang="ru-RU" b="1" dirty="0" smtClean="0">
                <a:solidFill>
                  <a:schemeClr val="accent1"/>
                </a:solidFill>
              </a:rPr>
              <a:t>2. </a:t>
            </a:r>
            <a:r>
              <a:rPr lang="ru-RU" dirty="0" smtClean="0"/>
              <a:t>Семён </a:t>
            </a:r>
            <a:r>
              <a:rPr lang="ru-RU" dirty="0" smtClean="0"/>
              <a:t>сортирует массив из 10 элементов методом пузырька по ошибке он написал внешний цикл так</a:t>
            </a:r>
            <a:r>
              <a:rPr lang="ru-RU" dirty="0" smtClean="0"/>
              <a:t>:</a:t>
            </a:r>
          </a:p>
          <a:p>
            <a:pPr marL="0" indent="358775">
              <a:buNone/>
            </a:pPr>
            <a:endParaRPr lang="ru-RU" dirty="0" smtClean="0"/>
          </a:p>
          <a:p>
            <a:pPr marL="0" indent="358775">
              <a:buNone/>
            </a:pP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in range(3)</a:t>
            </a: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pPr marL="0" indent="358775">
              <a:buNone/>
            </a:pPr>
            <a:r>
              <a:rPr lang="ru-RU" b="1" dirty="0" smtClean="0">
                <a:latin typeface="Courier New" pitchFamily="49" charset="0"/>
                <a:cs typeface="Courier New" pitchFamily="49" charset="0"/>
              </a:rPr>
              <a:t>...</a:t>
            </a:r>
          </a:p>
          <a:p>
            <a:pPr marL="0" indent="358775">
              <a:buNone/>
            </a:pPr>
            <a:endParaRPr lang="ru-RU" b="1" dirty="0" smtClean="0">
              <a:latin typeface="Courier New" pitchFamily="49" charset="0"/>
              <a:cs typeface="Courier New" pitchFamily="49" charset="0"/>
            </a:endParaRPr>
          </a:p>
          <a:p>
            <a:pPr marL="0" indent="358775">
              <a:buNone/>
            </a:pPr>
            <a:r>
              <a:rPr lang="ru-RU" dirty="0" smtClean="0"/>
              <a:t>Что получится в результате  такой обработки массива?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Вопросы и задания: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501122" cy="1857388"/>
          </a:xfrm>
        </p:spPr>
        <p:txBody>
          <a:bodyPr>
            <a:noAutofit/>
          </a:bodyPr>
          <a:lstStyle/>
          <a:p>
            <a:pPr marL="0" indent="358775"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3</a:t>
            </a:r>
            <a:r>
              <a:rPr lang="ru-RU" sz="2800" b="1" dirty="0" smtClean="0">
                <a:solidFill>
                  <a:schemeClr val="accent1"/>
                </a:solidFill>
              </a:rPr>
              <a:t>. </a:t>
            </a:r>
            <a:r>
              <a:rPr lang="ru-RU" sz="2800" dirty="0" smtClean="0"/>
              <a:t>В массив </a:t>
            </a:r>
            <a:r>
              <a:rPr lang="en-US" sz="2800" dirty="0" smtClean="0"/>
              <a:t>A </a:t>
            </a:r>
            <a:r>
              <a:rPr lang="ru-RU" sz="2800" dirty="0" smtClean="0"/>
              <a:t>записаны 10 натуральных чисел</a:t>
            </a:r>
            <a:r>
              <a:rPr lang="ru-RU" sz="2800" dirty="0" smtClean="0"/>
              <a:t>:</a:t>
            </a:r>
          </a:p>
          <a:p>
            <a:pPr marL="0" indent="358775">
              <a:buNone/>
            </a:pPr>
            <a:r>
              <a:rPr lang="ru-RU" sz="2800" dirty="0" smtClean="0"/>
              <a:t> </a:t>
            </a:r>
            <a:r>
              <a:rPr lang="en-US" sz="2800" dirty="0" smtClean="0"/>
              <a:t>A </a:t>
            </a:r>
            <a:r>
              <a:rPr lang="ru-RU" sz="2800" dirty="0" smtClean="0"/>
              <a:t>= [6, 2, 8, 4, 9, 7, 3, 1, 10, 5]</a:t>
            </a:r>
          </a:p>
          <a:p>
            <a:pPr marL="0" indent="358775">
              <a:buNone/>
            </a:pPr>
            <a:r>
              <a:rPr lang="ru-RU" sz="2800" dirty="0" smtClean="0"/>
              <a:t>Определите какие значения окажутся в переменных </a:t>
            </a:r>
            <a:r>
              <a:rPr lang="en-US" sz="2800" dirty="0" smtClean="0"/>
              <a:t>c </a:t>
            </a:r>
            <a:r>
              <a:rPr lang="ru-RU" sz="2800" dirty="0" smtClean="0"/>
              <a:t>и </a:t>
            </a:r>
            <a:r>
              <a:rPr lang="en-US" sz="2800" dirty="0" smtClean="0"/>
              <a:t>d  </a:t>
            </a:r>
            <a:r>
              <a:rPr lang="ru-RU" sz="2800" dirty="0" smtClean="0"/>
              <a:t>после выполнения фрагмента программы?</a:t>
            </a:r>
            <a:endParaRPr lang="ru-RU" sz="28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3071810"/>
            <a:ext cx="707236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 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N = 10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c = d = 0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for 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in range(N-1):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if A[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] &gt; A[i+1]: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c += 1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A[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], A[i+1] =  A[i+1], A[</a:t>
            </a:r>
            <a:r>
              <a:rPr kumimoji="0" lang="en-US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i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]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else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:</a:t>
            </a:r>
            <a:endParaRPr kumimoji="0" 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2698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      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d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ea typeface="Times New Roman" pitchFamily="18" charset="0"/>
                <a:cs typeface="Courier New" pitchFamily="49" charset="0"/>
              </a:rPr>
              <a:t> +=1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Вопросы и задания: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501122" cy="1857388"/>
          </a:xfrm>
        </p:spPr>
        <p:txBody>
          <a:bodyPr>
            <a:noAutofit/>
          </a:bodyPr>
          <a:lstStyle/>
          <a:p>
            <a:pPr marL="0" indent="358775"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3</a:t>
            </a:r>
            <a:r>
              <a:rPr lang="ru-RU" sz="2800" b="1" dirty="0" smtClean="0">
                <a:solidFill>
                  <a:schemeClr val="accent1"/>
                </a:solidFill>
              </a:rPr>
              <a:t>. </a:t>
            </a:r>
            <a:r>
              <a:rPr lang="ru-RU" sz="2800" dirty="0" smtClean="0"/>
              <a:t>В массив </a:t>
            </a:r>
            <a:r>
              <a:rPr lang="en-US" sz="2800" dirty="0" smtClean="0"/>
              <a:t>A </a:t>
            </a:r>
            <a:r>
              <a:rPr lang="ru-RU" sz="2800" dirty="0" smtClean="0"/>
              <a:t>записаны 10 натуральных чисел</a:t>
            </a:r>
            <a:r>
              <a:rPr lang="ru-RU" sz="2800" dirty="0" smtClean="0"/>
              <a:t>:</a:t>
            </a:r>
          </a:p>
          <a:p>
            <a:pPr marL="0" indent="358775">
              <a:buNone/>
            </a:pPr>
            <a:r>
              <a:rPr lang="ru-RU" sz="2800" dirty="0" smtClean="0"/>
              <a:t> </a:t>
            </a:r>
            <a:r>
              <a:rPr lang="en-US" sz="2800" dirty="0" smtClean="0"/>
              <a:t>A </a:t>
            </a:r>
            <a:r>
              <a:rPr lang="ru-RU" sz="2800" dirty="0" smtClean="0"/>
              <a:t>= [6, 2, 8, 4, 9, 7, 3, 1, 10, 5]</a:t>
            </a:r>
          </a:p>
          <a:p>
            <a:pPr marL="0" indent="358775">
              <a:buNone/>
            </a:pPr>
            <a:r>
              <a:rPr lang="ru-RU" sz="2800" dirty="0" smtClean="0"/>
              <a:t>Определите какие значения окажутся в переменных </a:t>
            </a:r>
            <a:r>
              <a:rPr lang="en-US" sz="2800" dirty="0" smtClean="0"/>
              <a:t>c </a:t>
            </a:r>
            <a:r>
              <a:rPr lang="ru-RU" sz="2800" dirty="0" smtClean="0"/>
              <a:t>и </a:t>
            </a:r>
            <a:r>
              <a:rPr lang="en-US" sz="2800" dirty="0" smtClean="0"/>
              <a:t>d  </a:t>
            </a:r>
            <a:r>
              <a:rPr lang="ru-RU" sz="2800" dirty="0" smtClean="0"/>
              <a:t>после выполнения фрагмента программы?</a:t>
            </a:r>
            <a:endParaRPr lang="ru-RU" sz="28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3071810"/>
            <a:ext cx="707236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Б)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N 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= 10</a:t>
            </a:r>
            <a:endParaRPr lang="ru-RU" sz="2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c = d = 0</a:t>
            </a:r>
            <a:endParaRPr lang="ru-RU" sz="2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in range(N-1,0, -1):</a:t>
            </a:r>
            <a:endParaRPr lang="ru-RU" sz="2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 if A[i-1] &gt; A[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]:</a:t>
            </a:r>
            <a:endParaRPr lang="ru-RU" sz="2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     c += 1</a:t>
            </a:r>
            <a:endParaRPr lang="ru-RU" sz="2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     A[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], A[i-1] =  A[i-1], A[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ru-RU" sz="2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2400" b="1" dirty="0" err="1" smtClean="0">
                <a:latin typeface="Courier New" pitchFamily="49" charset="0"/>
                <a:cs typeface="Courier New" pitchFamily="49" charset="0"/>
              </a:rPr>
              <a:t>else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ru-RU" sz="2400" b="1" dirty="0" err="1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 +=1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Вопросы и задания: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142984"/>
            <a:ext cx="8501122" cy="1857388"/>
          </a:xfrm>
        </p:spPr>
        <p:txBody>
          <a:bodyPr>
            <a:noAutofit/>
          </a:bodyPr>
          <a:lstStyle/>
          <a:p>
            <a:pPr marL="0" indent="358775">
              <a:buNone/>
            </a:pPr>
            <a:r>
              <a:rPr lang="ru-RU" sz="2800" b="1" dirty="0" smtClean="0">
                <a:solidFill>
                  <a:schemeClr val="accent1"/>
                </a:solidFill>
              </a:rPr>
              <a:t>3</a:t>
            </a:r>
            <a:r>
              <a:rPr lang="ru-RU" sz="2800" b="1" dirty="0" smtClean="0">
                <a:solidFill>
                  <a:schemeClr val="accent1"/>
                </a:solidFill>
              </a:rPr>
              <a:t>. </a:t>
            </a:r>
            <a:r>
              <a:rPr lang="ru-RU" sz="2800" dirty="0" smtClean="0"/>
              <a:t>В массив </a:t>
            </a:r>
            <a:r>
              <a:rPr lang="en-US" sz="2800" dirty="0" smtClean="0"/>
              <a:t>A </a:t>
            </a:r>
            <a:r>
              <a:rPr lang="ru-RU" sz="2800" dirty="0" smtClean="0"/>
              <a:t>записаны 10 натуральных чисел</a:t>
            </a:r>
            <a:r>
              <a:rPr lang="ru-RU" sz="2800" dirty="0" smtClean="0"/>
              <a:t>:</a:t>
            </a:r>
          </a:p>
          <a:p>
            <a:pPr marL="0" indent="358775">
              <a:buNone/>
            </a:pPr>
            <a:r>
              <a:rPr lang="ru-RU" sz="2800" dirty="0" smtClean="0"/>
              <a:t> </a:t>
            </a:r>
            <a:r>
              <a:rPr lang="en-US" sz="2800" dirty="0" smtClean="0"/>
              <a:t>A </a:t>
            </a:r>
            <a:r>
              <a:rPr lang="ru-RU" sz="2800" dirty="0" smtClean="0"/>
              <a:t>= [6, 2, 8, 4, 9, 7, 3, 1, 10, 5]</a:t>
            </a:r>
          </a:p>
          <a:p>
            <a:pPr marL="0" indent="358775">
              <a:buNone/>
            </a:pPr>
            <a:r>
              <a:rPr lang="ru-RU" sz="2800" dirty="0" smtClean="0"/>
              <a:t>Определите какие значения окажутся в переменных </a:t>
            </a:r>
            <a:r>
              <a:rPr lang="en-US" sz="2800" dirty="0" smtClean="0"/>
              <a:t>c </a:t>
            </a:r>
            <a:r>
              <a:rPr lang="ru-RU" sz="2800" dirty="0" smtClean="0"/>
              <a:t>и </a:t>
            </a:r>
            <a:r>
              <a:rPr lang="en-US" sz="2800" dirty="0" smtClean="0"/>
              <a:t>d  </a:t>
            </a:r>
            <a:r>
              <a:rPr lang="ru-RU" sz="2800" dirty="0" smtClean="0"/>
              <a:t>после выполнения фрагмента программы?</a:t>
            </a:r>
            <a:endParaRPr lang="ru-RU" sz="2800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71472" y="3084514"/>
            <a:ext cx="7072362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chemeClr val="accent1"/>
                </a:solidFill>
                <a:latin typeface="Courier New" pitchFamily="49" charset="0"/>
                <a:cs typeface="Courier New" pitchFamily="49" charset="0"/>
              </a:rPr>
              <a:t>в) </a:t>
            </a:r>
          </a:p>
          <a:p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N = 10</a:t>
            </a:r>
          </a:p>
          <a:p>
            <a:r>
              <a:rPr lang="ru-RU" sz="2400" b="1" dirty="0" err="1" smtClean="0">
                <a:latin typeface="Courier New" pitchFamily="49" charset="0"/>
                <a:cs typeface="Courier New" pitchFamily="49" charset="0"/>
              </a:rPr>
              <a:t>c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 = </a:t>
            </a:r>
            <a:r>
              <a:rPr lang="ru-RU" sz="2400" b="1" dirty="0" err="1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 = 0</a:t>
            </a: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for 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in range(N-1):</a:t>
            </a:r>
            <a:endParaRPr lang="ru-RU" sz="2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 if A[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] &gt; A[N-1]:</a:t>
            </a:r>
            <a:endParaRPr lang="ru-RU" sz="2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     c += 1</a:t>
            </a:r>
            <a:endParaRPr lang="ru-RU" sz="2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     A[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], A[N-1] =  A[N-1], A[</a:t>
            </a:r>
            <a:r>
              <a:rPr lang="en-US" sz="2400" b="1" dirty="0" err="1" smtClean="0">
                <a:latin typeface="Courier New" pitchFamily="49" charset="0"/>
                <a:cs typeface="Courier New" pitchFamily="49" charset="0"/>
              </a:rPr>
              <a:t>i</a:t>
            </a:r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]</a:t>
            </a:r>
            <a:endParaRPr lang="ru-RU" sz="2400" b="1" dirty="0" smtClean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b="1" dirty="0" smtClean="0">
                <a:latin typeface="Courier New" pitchFamily="49" charset="0"/>
                <a:cs typeface="Courier New" pitchFamily="49" charset="0"/>
              </a:rPr>
              <a:t>    </a:t>
            </a:r>
            <a:r>
              <a:rPr lang="ru-RU" sz="2400" b="1" dirty="0" err="1" smtClean="0">
                <a:latin typeface="Courier New" pitchFamily="49" charset="0"/>
                <a:cs typeface="Courier New" pitchFamily="49" charset="0"/>
              </a:rPr>
              <a:t>else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:</a:t>
            </a:r>
          </a:p>
          <a:p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        </a:t>
            </a:r>
            <a:r>
              <a:rPr lang="ru-RU" sz="2400" b="1" dirty="0" err="1" smtClean="0">
                <a:latin typeface="Courier New" pitchFamily="49" charset="0"/>
                <a:cs typeface="Courier New" pitchFamily="49" charset="0"/>
              </a:rPr>
              <a:t>d</a:t>
            </a:r>
            <a:r>
              <a:rPr lang="ru-RU" sz="2400" b="1" dirty="0" smtClean="0">
                <a:latin typeface="Courier New" pitchFamily="49" charset="0"/>
                <a:cs typeface="Courier New" pitchFamily="49" charset="0"/>
              </a:rPr>
              <a:t> +=1</a:t>
            </a:r>
            <a:endParaRPr lang="ru-RU" sz="2400" b="1" dirty="0"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357158" y="1785926"/>
            <a:ext cx="8375650" cy="2330450"/>
          </a:xfrm>
        </p:spPr>
        <p:txBody>
          <a:bodyPr>
            <a:noAutofit/>
          </a:bodyPr>
          <a:lstStyle/>
          <a:p>
            <a:pPr algn="ctr"/>
            <a:r>
              <a:rPr lang="ru-RU" sz="8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Спасибо за внимание!</a:t>
            </a:r>
            <a:endParaRPr lang="ru-RU" sz="8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226995"/>
            <a:ext cx="9144000" cy="773113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alt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Что такое сортировка?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214422"/>
            <a:ext cx="8440737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358775" eaLnBrk="1" hangingPunct="1">
              <a:defRPr/>
            </a:pPr>
            <a:r>
              <a:rPr lang="ru-RU" sz="2800" b="1" dirty="0">
                <a:latin typeface="Arial" panose="020B0604020202020204" pitchFamily="34" charset="0"/>
              </a:rPr>
              <a:t>Сортировка</a:t>
            </a:r>
            <a:r>
              <a:rPr lang="ru-RU" sz="2800" dirty="0">
                <a:latin typeface="Arial" panose="020B0604020202020204" pitchFamily="34" charset="0"/>
              </a:rPr>
              <a:t> – это расстановка элементов массива в заданном порядке.</a:t>
            </a:r>
          </a:p>
        </p:txBody>
      </p:sp>
      <p:sp>
        <p:nvSpPr>
          <p:cNvPr id="54277" name="Прямоугольник 6"/>
          <p:cNvSpPr>
            <a:spLocks noChangeArrowheads="1"/>
          </p:cNvSpPr>
          <p:nvPr/>
        </p:nvSpPr>
        <p:spPr bwMode="auto">
          <a:xfrm>
            <a:off x="928662" y="2500306"/>
            <a:ext cx="4429156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358775" eaLnBrk="1" hangingPunct="1">
              <a:buFont typeface="Arial" pitchFamily="34" charset="0"/>
              <a:buChar char="•"/>
            </a:pPr>
            <a:r>
              <a:rPr lang="ru-RU" altLang="ru-RU" sz="3200" dirty="0" smtClean="0"/>
              <a:t>по </a:t>
            </a:r>
            <a:r>
              <a:rPr lang="ru-RU" altLang="ru-RU" sz="3200" dirty="0"/>
              <a:t>возрастанию</a:t>
            </a:r>
            <a:r>
              <a:rPr lang="ru-RU" altLang="ru-RU" sz="3200" dirty="0" smtClean="0"/>
              <a:t>,</a:t>
            </a:r>
          </a:p>
          <a:p>
            <a:pPr indent="358775" eaLnBrk="1" hangingPunct="1">
              <a:buFont typeface="Arial" pitchFamily="34" charset="0"/>
              <a:buChar char="•"/>
            </a:pPr>
            <a:r>
              <a:rPr lang="ru-RU" altLang="ru-RU" sz="3200" dirty="0" smtClean="0"/>
              <a:t>по убыванию</a:t>
            </a:r>
            <a:r>
              <a:rPr lang="ru-RU" altLang="ru-RU" sz="3200" dirty="0"/>
              <a:t>, </a:t>
            </a:r>
            <a:endParaRPr lang="ru-RU" altLang="ru-RU" sz="3200" dirty="0" smtClean="0"/>
          </a:p>
          <a:p>
            <a:pPr indent="358775" eaLnBrk="1" hangingPunct="1">
              <a:buFont typeface="Arial" pitchFamily="34" charset="0"/>
              <a:buChar char="•"/>
            </a:pPr>
            <a:r>
              <a:rPr lang="ru-RU" altLang="ru-RU" sz="3200" dirty="0" smtClean="0"/>
              <a:t>по последней </a:t>
            </a:r>
            <a:r>
              <a:rPr lang="ru-RU" altLang="ru-RU" sz="3200" dirty="0"/>
              <a:t>цифре, </a:t>
            </a:r>
            <a:endParaRPr lang="ru-RU" altLang="ru-RU" sz="3200" dirty="0" smtClean="0"/>
          </a:p>
          <a:p>
            <a:pPr indent="358775" eaLnBrk="1" hangingPunct="1">
              <a:buFont typeface="Arial" pitchFamily="34" charset="0"/>
              <a:buChar char="•"/>
            </a:pPr>
            <a:r>
              <a:rPr lang="ru-RU" altLang="ru-RU" sz="3200" dirty="0" smtClean="0"/>
              <a:t>по сумме </a:t>
            </a:r>
            <a:r>
              <a:rPr lang="ru-RU" altLang="ru-RU" sz="3200" dirty="0"/>
              <a:t>делителей</a:t>
            </a:r>
            <a:r>
              <a:rPr lang="ru-RU" altLang="ru-RU" sz="3200" dirty="0" smtClean="0"/>
              <a:t>,</a:t>
            </a:r>
          </a:p>
          <a:p>
            <a:pPr indent="358775" eaLnBrk="1" hangingPunct="1">
              <a:buFont typeface="Arial" pitchFamily="34" charset="0"/>
              <a:buChar char="•"/>
            </a:pPr>
            <a:r>
              <a:rPr lang="ru-RU" altLang="ru-RU" sz="3200" dirty="0" smtClean="0"/>
              <a:t>по алфавиту</a:t>
            </a:r>
            <a:endParaRPr lang="ru-RU" altLang="ru-RU" sz="3200" dirty="0"/>
          </a:p>
        </p:txBody>
      </p:sp>
      <p:pic>
        <p:nvPicPr>
          <p:cNvPr id="13" name="Picture 5" descr="E:\74fcaeaa76602c56566253b269aed9e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694" y="2500306"/>
            <a:ext cx="3168353" cy="138773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E:\ThinkstockPhotos-51938613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000100" y="5214950"/>
            <a:ext cx="5150375" cy="134339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6" name="Группа 15"/>
          <p:cNvGrpSpPr/>
          <p:nvPr/>
        </p:nvGrpSpPr>
        <p:grpSpPr>
          <a:xfrm>
            <a:off x="7000892" y="4429132"/>
            <a:ext cx="825813" cy="1283370"/>
            <a:chOff x="4860032" y="1713582"/>
            <a:chExt cx="825813" cy="1283370"/>
          </a:xfrm>
        </p:grpSpPr>
        <p:sp>
          <p:nvSpPr>
            <p:cNvPr id="18" name="Стрелка вниз 17"/>
            <p:cNvSpPr/>
            <p:nvPr/>
          </p:nvSpPr>
          <p:spPr>
            <a:xfrm>
              <a:off x="4860032" y="1937135"/>
              <a:ext cx="432048" cy="843793"/>
            </a:xfrm>
            <a:prstGeom prst="downArrow">
              <a:avLst/>
            </a:prstGeom>
            <a:ln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Прямоугольник 18"/>
            <p:cNvSpPr/>
            <p:nvPr/>
          </p:nvSpPr>
          <p:spPr>
            <a:xfrm>
              <a:off x="4891931" y="1713582"/>
              <a:ext cx="61106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54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А</a:t>
              </a:r>
              <a:endParaRPr lang="ru-RU" sz="5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169357" y="2073622"/>
              <a:ext cx="5164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dirty="0">
                  <a:ln w="10541" cmpd="sng">
                    <a:solidFill>
                      <a:srgbClr val="C00000"/>
                    </a:solidFill>
                    <a:prstDash val="solid"/>
                  </a:ln>
                  <a:solidFill>
                    <a:srgbClr val="FF0000"/>
                  </a:solidFill>
                </a:rPr>
                <a:t>Z</a:t>
              </a:r>
              <a:endParaRPr lang="ru-RU" sz="5400" b="1" dirty="0">
                <a:ln w="10541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2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42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2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42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2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Заголовок 4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773113"/>
          </a:xfrm>
        </p:spPr>
        <p:txBody>
          <a:bodyPr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altLang="ru-RU" sz="4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Алгоритмы сортировки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01638" y="1071546"/>
            <a:ext cx="8294687" cy="4191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eaLnBrk="1" hangingPunct="1">
              <a:spcBef>
                <a:spcPct val="15000"/>
              </a:spcBef>
            </a:pPr>
            <a:r>
              <a:rPr lang="ru-RU" altLang="ru-RU" sz="3200" b="1" dirty="0">
                <a:solidFill>
                  <a:schemeClr val="accent1"/>
                </a:solidFill>
              </a:rPr>
              <a:t>Алгоритмы:</a:t>
            </a:r>
          </a:p>
          <a:p>
            <a:pPr marL="265113" lvl="1" indent="-18256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ru-RU" altLang="ru-RU" sz="2400" b="1" dirty="0"/>
              <a:t>простые и понятные, но неэффективные для больших массивов</a:t>
            </a:r>
          </a:p>
          <a:p>
            <a:pPr marL="447675" lvl="2" indent="-180975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▫"/>
            </a:pPr>
            <a:r>
              <a:rPr lang="ru-RU" altLang="ru-RU" sz="2400" b="1" dirty="0">
                <a:solidFill>
                  <a:schemeClr val="accent1"/>
                </a:solidFill>
              </a:rPr>
              <a:t>метод пузырька</a:t>
            </a:r>
          </a:p>
          <a:p>
            <a:pPr marL="447675" lvl="2" indent="-180975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▫"/>
            </a:pPr>
            <a:r>
              <a:rPr lang="ru-RU" altLang="ru-RU" sz="2400" b="1" dirty="0">
                <a:solidFill>
                  <a:schemeClr val="accent1"/>
                </a:solidFill>
              </a:rPr>
              <a:t>метод выбора</a:t>
            </a:r>
          </a:p>
          <a:p>
            <a:pPr marL="265113" lvl="1" indent="-182563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•"/>
            </a:pPr>
            <a:r>
              <a:rPr lang="ru-RU" altLang="ru-RU" sz="2400" b="1" dirty="0"/>
              <a:t>сложные, но эффективные</a:t>
            </a:r>
          </a:p>
          <a:p>
            <a:pPr marL="447675" lvl="2" indent="-180975">
              <a:lnSpc>
                <a:spcPct val="90000"/>
              </a:lnSpc>
              <a:spcBef>
                <a:spcPts val="600"/>
              </a:spcBef>
              <a:buFont typeface="Arial" charset="0"/>
              <a:buChar char="▫"/>
            </a:pPr>
            <a:r>
              <a:rPr lang="ru-RU" altLang="ru-RU" sz="2400" b="1" dirty="0" smtClean="0">
                <a:solidFill>
                  <a:schemeClr val="accent1"/>
                </a:solidFill>
              </a:rPr>
              <a:t>сортировка слиянием </a:t>
            </a:r>
            <a:r>
              <a:rPr lang="en-US" altLang="ru-RU" sz="2400" dirty="0" smtClean="0"/>
              <a:t>(</a:t>
            </a:r>
            <a:r>
              <a:rPr lang="en-US" altLang="ru-RU" sz="2400" i="1" dirty="0" err="1" smtClean="0"/>
              <a:t>MergeSort</a:t>
            </a:r>
            <a:r>
              <a:rPr lang="en-US" altLang="ru-RU" sz="2400" dirty="0" smtClean="0"/>
              <a:t>)</a:t>
            </a:r>
            <a:endParaRPr lang="ru-RU" altLang="ru-RU" sz="2400" dirty="0" smtClean="0"/>
          </a:p>
          <a:p>
            <a:pPr marL="447675" lvl="2" indent="-180975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▫"/>
            </a:pPr>
            <a:r>
              <a:rPr lang="ru-RU" altLang="ru-RU" sz="2400" b="1" dirty="0" smtClean="0">
                <a:solidFill>
                  <a:schemeClr val="accent1"/>
                </a:solidFill>
              </a:rPr>
              <a:t>«</a:t>
            </a:r>
            <a:r>
              <a:rPr lang="ru-RU" altLang="ru-RU" sz="2400" b="1" dirty="0">
                <a:solidFill>
                  <a:schemeClr val="accent1"/>
                </a:solidFill>
              </a:rPr>
              <a:t>быстрая сортировка»</a:t>
            </a:r>
            <a:r>
              <a:rPr lang="en-US" altLang="ru-RU" sz="2400" b="1" dirty="0">
                <a:solidFill>
                  <a:schemeClr val="accent1"/>
                </a:solidFill>
              </a:rPr>
              <a:t> </a:t>
            </a:r>
            <a:r>
              <a:rPr lang="en-US" altLang="ru-RU" sz="2400" dirty="0"/>
              <a:t>(</a:t>
            </a:r>
            <a:r>
              <a:rPr lang="en-US" altLang="ru-RU" sz="2400" i="1" dirty="0" err="1"/>
              <a:t>QuickSort</a:t>
            </a:r>
            <a:r>
              <a:rPr lang="en-US" altLang="ru-RU" sz="2400" dirty="0"/>
              <a:t>)</a:t>
            </a:r>
            <a:endParaRPr lang="ru-RU" altLang="ru-RU" sz="2400" dirty="0"/>
          </a:p>
          <a:p>
            <a:pPr marL="447675" lvl="2" indent="-180975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▫"/>
            </a:pPr>
            <a:r>
              <a:rPr lang="ru-RU" altLang="ru-RU" sz="2400" dirty="0"/>
              <a:t>сортировка «кучей» (</a:t>
            </a:r>
            <a:r>
              <a:rPr lang="en-US" altLang="ru-RU" sz="2400" i="1" dirty="0" err="1"/>
              <a:t>HeapSort</a:t>
            </a:r>
            <a:r>
              <a:rPr lang="ru-RU" altLang="ru-RU" sz="2400" dirty="0"/>
              <a:t>)</a:t>
            </a:r>
          </a:p>
          <a:p>
            <a:pPr marL="447675" lvl="2" indent="-180975" eaLnBrk="1" hangingPunct="1">
              <a:lnSpc>
                <a:spcPct val="90000"/>
              </a:lnSpc>
              <a:spcBef>
                <a:spcPts val="600"/>
              </a:spcBef>
              <a:buFont typeface="Arial" charset="0"/>
              <a:buChar char="▫"/>
            </a:pPr>
            <a:r>
              <a:rPr lang="ru-RU" altLang="ru-RU" sz="2400" dirty="0" smtClean="0"/>
              <a:t>пирамидальная </a:t>
            </a:r>
            <a:r>
              <a:rPr lang="ru-RU" altLang="ru-RU" sz="2400" dirty="0"/>
              <a:t>сортировка</a:t>
            </a:r>
          </a:p>
        </p:txBody>
      </p:sp>
      <p:grpSp>
        <p:nvGrpSpPr>
          <p:cNvPr id="2" name="Group 24"/>
          <p:cNvGrpSpPr>
            <a:grpSpLocks/>
          </p:cNvGrpSpPr>
          <p:nvPr/>
        </p:nvGrpSpPr>
        <p:grpSpPr bwMode="auto">
          <a:xfrm>
            <a:off x="5915025" y="2189146"/>
            <a:ext cx="2986088" cy="1966913"/>
            <a:chOff x="3726" y="2986"/>
            <a:chExt cx="1881" cy="1239"/>
          </a:xfrm>
        </p:grpSpPr>
        <p:sp>
          <p:nvSpPr>
            <p:cNvPr id="54282" name="Line 9"/>
            <p:cNvSpPr>
              <a:spLocks noChangeShapeType="1"/>
            </p:cNvSpPr>
            <p:nvPr/>
          </p:nvSpPr>
          <p:spPr bwMode="auto">
            <a:xfrm flipV="1">
              <a:off x="4202" y="2998"/>
              <a:ext cx="0" cy="11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54283" name="Line 11"/>
            <p:cNvSpPr>
              <a:spLocks noChangeShapeType="1"/>
            </p:cNvSpPr>
            <p:nvPr/>
          </p:nvSpPr>
          <p:spPr bwMode="auto">
            <a:xfrm>
              <a:off x="4073" y="4032"/>
              <a:ext cx="153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lg" len="lg"/>
            </a:ln>
          </p:spPr>
          <p:txBody>
            <a:bodyPr wrap="none" lIns="90000" tIns="46800" rIns="90000" bIns="46800" anchor="ctr"/>
            <a:lstStyle/>
            <a:p>
              <a:endParaRPr lang="ru-RU"/>
            </a:p>
          </p:txBody>
        </p:sp>
        <p:sp>
          <p:nvSpPr>
            <p:cNvPr id="54284" name="Rectangle 12"/>
            <p:cNvSpPr>
              <a:spLocks noChangeArrowheads="1"/>
            </p:cNvSpPr>
            <p:nvPr/>
          </p:nvSpPr>
          <p:spPr bwMode="auto">
            <a:xfrm>
              <a:off x="3726" y="2986"/>
              <a:ext cx="459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 wrap="none" lIns="90000" tIns="46800" rIns="90000" bIns="46800" anchor="ctr"/>
            <a:lstStyle/>
            <a:p>
              <a:pPr algn="ctr" eaLnBrk="1" hangingPunct="1">
                <a:lnSpc>
                  <a:spcPct val="80000"/>
                </a:lnSpc>
              </a:pPr>
              <a:r>
                <a:rPr lang="ru-RU" altLang="ru-RU" sz="1400" dirty="0"/>
                <a:t>время</a:t>
              </a:r>
              <a:endParaRPr lang="en-US" altLang="ru-RU" sz="1400" dirty="0"/>
            </a:p>
            <a:p>
              <a:pPr algn="ctr" eaLnBrk="1" hangingPunct="1">
                <a:lnSpc>
                  <a:spcPct val="80000"/>
                </a:lnSpc>
              </a:pPr>
              <a:r>
                <a:rPr lang="ru-RU" altLang="ru-RU" sz="1400" dirty="0"/>
                <a:t>работы</a:t>
              </a:r>
            </a:p>
          </p:txBody>
        </p:sp>
        <p:sp>
          <p:nvSpPr>
            <p:cNvPr id="54285" name="Rectangle 13"/>
            <p:cNvSpPr>
              <a:spLocks noChangeArrowheads="1"/>
            </p:cNvSpPr>
            <p:nvPr/>
          </p:nvSpPr>
          <p:spPr bwMode="auto">
            <a:xfrm>
              <a:off x="5402" y="4055"/>
              <a:ext cx="189" cy="17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 type="none" w="lg" len="lg"/>
            </a:ln>
          </p:spPr>
          <p:txBody>
            <a:bodyPr wrap="none" lIns="90000" tIns="46800" rIns="90000" bIns="46800" anchor="ctr"/>
            <a:lstStyle/>
            <a:p>
              <a:pPr algn="ctr" eaLnBrk="1" hangingPunct="1"/>
              <a:r>
                <a:rPr lang="en-US" altLang="ru-RU" sz="1400" dirty="0"/>
                <a:t>N</a:t>
              </a:r>
              <a:endParaRPr lang="ru-RU" altLang="ru-RU" sz="1400" dirty="0"/>
            </a:p>
          </p:txBody>
        </p:sp>
      </p:grpSp>
      <p:sp>
        <p:nvSpPr>
          <p:cNvPr id="15" name="Freeform 14"/>
          <p:cNvSpPr>
            <a:spLocks/>
          </p:cNvSpPr>
          <p:nvPr/>
        </p:nvSpPr>
        <p:spPr bwMode="auto">
          <a:xfrm>
            <a:off x="6670675" y="2160571"/>
            <a:ext cx="1931988" cy="1689100"/>
          </a:xfrm>
          <a:custGeom>
            <a:avLst/>
            <a:gdLst>
              <a:gd name="T0" fmla="*/ 0 w 1217"/>
              <a:gd name="T1" fmla="*/ 2147483647 h 1064"/>
              <a:gd name="T2" fmla="*/ 2147483647 w 1217"/>
              <a:gd name="T3" fmla="*/ 2147483647 h 1064"/>
              <a:gd name="T4" fmla="*/ 2147483647 w 1217"/>
              <a:gd name="T5" fmla="*/ 2147483647 h 1064"/>
              <a:gd name="T6" fmla="*/ 2147483647 w 1217"/>
              <a:gd name="T7" fmla="*/ 2147483647 h 1064"/>
              <a:gd name="T8" fmla="*/ 2147483647 w 1217"/>
              <a:gd name="T9" fmla="*/ 2147483647 h 1064"/>
              <a:gd name="T10" fmla="*/ 2147483647 w 1217"/>
              <a:gd name="T11" fmla="*/ 0 h 1064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217"/>
              <a:gd name="T19" fmla="*/ 0 h 1064"/>
              <a:gd name="T20" fmla="*/ 1217 w 1217"/>
              <a:gd name="T21" fmla="*/ 1064 h 1064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217" h="1064">
                <a:moveTo>
                  <a:pt x="0" y="1064"/>
                </a:moveTo>
                <a:cubicBezTo>
                  <a:pt x="0" y="1064"/>
                  <a:pt x="220" y="1040"/>
                  <a:pt x="271" y="1029"/>
                </a:cubicBezTo>
                <a:cubicBezTo>
                  <a:pt x="322" y="1018"/>
                  <a:pt x="480" y="998"/>
                  <a:pt x="612" y="941"/>
                </a:cubicBezTo>
                <a:cubicBezTo>
                  <a:pt x="744" y="884"/>
                  <a:pt x="838" y="804"/>
                  <a:pt x="923" y="711"/>
                </a:cubicBezTo>
                <a:cubicBezTo>
                  <a:pt x="1008" y="618"/>
                  <a:pt x="1074" y="500"/>
                  <a:pt x="1123" y="382"/>
                </a:cubicBezTo>
                <a:cubicBezTo>
                  <a:pt x="1172" y="264"/>
                  <a:pt x="1198" y="80"/>
                  <a:pt x="1217" y="0"/>
                </a:cubicBezTo>
              </a:path>
            </a:pathLst>
          </a:custGeom>
          <a:noFill/>
          <a:ln w="38100">
            <a:solidFill>
              <a:srgbClr val="C00000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  <p:sp>
        <p:nvSpPr>
          <p:cNvPr id="17" name="Freeform 18"/>
          <p:cNvSpPr>
            <a:spLocks/>
          </p:cNvSpPr>
          <p:nvPr/>
        </p:nvSpPr>
        <p:spPr bwMode="auto">
          <a:xfrm>
            <a:off x="6692900" y="3446446"/>
            <a:ext cx="2203450" cy="403225"/>
          </a:xfrm>
          <a:custGeom>
            <a:avLst/>
            <a:gdLst>
              <a:gd name="T0" fmla="*/ 0 w 1376"/>
              <a:gd name="T1" fmla="*/ 2147483647 h 254"/>
              <a:gd name="T2" fmla="*/ 2147483647 w 1376"/>
              <a:gd name="T3" fmla="*/ 2147483647 h 254"/>
              <a:gd name="T4" fmla="*/ 2147483647 w 1376"/>
              <a:gd name="T5" fmla="*/ 2147483647 h 254"/>
              <a:gd name="T6" fmla="*/ 2147483647 w 1376"/>
              <a:gd name="T7" fmla="*/ 2147483647 h 254"/>
              <a:gd name="T8" fmla="*/ 2147483647 w 1376"/>
              <a:gd name="T9" fmla="*/ 0 h 25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376"/>
              <a:gd name="T16" fmla="*/ 0 h 254"/>
              <a:gd name="T17" fmla="*/ 1376 w 1376"/>
              <a:gd name="T18" fmla="*/ 254 h 25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376" h="254">
                <a:moveTo>
                  <a:pt x="0" y="254"/>
                </a:moveTo>
                <a:lnTo>
                  <a:pt x="452" y="194"/>
                </a:lnTo>
                <a:lnTo>
                  <a:pt x="882" y="112"/>
                </a:lnTo>
                <a:cubicBezTo>
                  <a:pt x="997" y="89"/>
                  <a:pt x="1058" y="75"/>
                  <a:pt x="1140" y="56"/>
                </a:cubicBezTo>
                <a:cubicBezTo>
                  <a:pt x="1223" y="34"/>
                  <a:pt x="1327" y="12"/>
                  <a:pt x="1376" y="0"/>
                </a:cubicBezTo>
              </a:path>
            </a:pathLst>
          </a:custGeom>
          <a:noFill/>
          <a:ln w="38100">
            <a:solidFill>
              <a:schemeClr val="accent1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5" grpId="0" animBg="1"/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9144000" cy="1285860"/>
          </a:xfrm>
        </p:spPr>
        <p:txBody>
          <a:bodyPr>
            <a:noAutofit/>
          </a:bodyPr>
          <a:lstStyle/>
          <a:p>
            <a:r>
              <a:rPr lang="ru-RU" alt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Метод пузырька</a:t>
            </a:r>
            <a:br>
              <a:rPr lang="ru-RU" alt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alt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(сортировка обменами)</a:t>
            </a:r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369888" y="1358897"/>
            <a:ext cx="84201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76213" indent="-176213" eaLnBrk="1" hangingPunct="1">
              <a:spcBef>
                <a:spcPct val="50000"/>
              </a:spcBef>
            </a:pPr>
            <a:r>
              <a:rPr lang="ru-RU" altLang="ru-RU" sz="2400" b="1" i="1" dirty="0">
                <a:solidFill>
                  <a:schemeClr val="accent1">
                    <a:lumMod val="75000"/>
                  </a:schemeClr>
                </a:solidFill>
              </a:rPr>
              <a:t>Идея:</a:t>
            </a:r>
            <a:r>
              <a:rPr lang="ru-RU" altLang="ru-RU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altLang="ru-RU" sz="2400" dirty="0"/>
              <a:t>пузырек воздуха в стакане воды поднимается со дна вверх.</a:t>
            </a:r>
            <a:r>
              <a:rPr lang="ru-RU" altLang="ru-RU" sz="2400" dirty="0">
                <a:solidFill>
                  <a:srgbClr val="3333FF"/>
                </a:solidFill>
              </a:rPr>
              <a:t> </a:t>
            </a:r>
          </a:p>
          <a:p>
            <a:pPr marL="176213" indent="-176213" eaLnBrk="1" hangingPunct="1"/>
            <a:r>
              <a:rPr lang="ru-RU" altLang="ru-RU" sz="2400" dirty="0"/>
              <a:t>Для массивов</a:t>
            </a:r>
            <a:r>
              <a:rPr lang="ru-RU" altLang="ru-RU" sz="2400" b="1" dirty="0">
                <a:solidFill>
                  <a:srgbClr val="333399"/>
                </a:solidFill>
              </a:rPr>
              <a:t> </a:t>
            </a:r>
            <a:r>
              <a:rPr lang="ru-RU" altLang="ru-RU" sz="2400" dirty="0"/>
              <a:t>– </a:t>
            </a:r>
            <a:r>
              <a:rPr lang="ru-RU" altLang="ru-RU" sz="2400" b="1" dirty="0"/>
              <a:t>самый маленький</a:t>
            </a:r>
            <a:r>
              <a:rPr lang="ru-RU" altLang="ru-RU" sz="2400" dirty="0"/>
              <a:t> («легкий» элемент перемещается вверх (</a:t>
            </a:r>
            <a:r>
              <a:rPr lang="ru-RU" altLang="ru-RU" sz="2400" b="1" dirty="0"/>
              <a:t>«всплывает»</a:t>
            </a:r>
            <a:r>
              <a:rPr lang="ru-RU" altLang="ru-RU" sz="2400" dirty="0"/>
              <a:t>).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214282" y="2838984"/>
            <a:ext cx="8748463" cy="4019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675501" y="5506908"/>
            <a:ext cx="1658601" cy="107649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ru-RU" sz="36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3</a:t>
            </a:r>
            <a:endParaRPr lang="ru-RU" sz="36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334101" y="5506908"/>
            <a:ext cx="1658601" cy="1076492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b" anchorCtr="0"/>
          <a:lstStyle/>
          <a:p>
            <a:pPr algn="ctr"/>
            <a:r>
              <a:rPr lang="ru-RU" sz="36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4</a:t>
            </a:r>
            <a:endParaRPr lang="ru-RU" sz="36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21" name="Группа 2-5"/>
          <p:cNvGrpSpPr/>
          <p:nvPr/>
        </p:nvGrpSpPr>
        <p:grpSpPr>
          <a:xfrm>
            <a:off x="5342134" y="4113364"/>
            <a:ext cx="1656000" cy="1656000"/>
            <a:chOff x="2114693" y="836712"/>
            <a:chExt cx="1659064" cy="1659064"/>
          </a:xfrm>
        </p:grpSpPr>
        <p:sp>
          <p:nvSpPr>
            <p:cNvPr id="22" name="Овал 21"/>
            <p:cNvSpPr/>
            <p:nvPr/>
          </p:nvSpPr>
          <p:spPr>
            <a:xfrm>
              <a:off x="2114693" y="836712"/>
              <a:ext cx="1659064" cy="165906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1" y="962637"/>
              <a:ext cx="1177351" cy="87969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4" name="Группа 4-4"/>
          <p:cNvGrpSpPr/>
          <p:nvPr/>
        </p:nvGrpSpPr>
        <p:grpSpPr>
          <a:xfrm>
            <a:off x="3766801" y="4203364"/>
            <a:ext cx="1476000" cy="1476000"/>
            <a:chOff x="6732240" y="1041479"/>
            <a:chExt cx="1584176" cy="1523426"/>
          </a:xfrm>
        </p:grpSpPr>
        <p:sp>
          <p:nvSpPr>
            <p:cNvPr id="27" name="Овал 26"/>
            <p:cNvSpPr/>
            <p:nvPr/>
          </p:nvSpPr>
          <p:spPr>
            <a:xfrm>
              <a:off x="6732240" y="1041479"/>
              <a:ext cx="1584176" cy="1523426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4019" y="1189957"/>
              <a:ext cx="1000618" cy="74764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9" name="Прямоугольник 28"/>
          <p:cNvSpPr/>
          <p:nvPr/>
        </p:nvSpPr>
        <p:spPr>
          <a:xfrm>
            <a:off x="358299" y="5506908"/>
            <a:ext cx="1658601" cy="10764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sz="36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1</a:t>
            </a:r>
            <a:endParaRPr lang="ru-RU" sz="36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2016900" y="5506908"/>
            <a:ext cx="1658601" cy="10764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sz="36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2</a:t>
            </a:r>
            <a:endParaRPr lang="ru-RU" sz="36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992702" y="5506908"/>
            <a:ext cx="1658601" cy="107649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/>
            <a:r>
              <a:rPr lang="ru-RU" sz="3600" dirty="0" smtClean="0">
                <a:solidFill>
                  <a:schemeClr val="accent1"/>
                </a:solidFill>
                <a:latin typeface="Arial Black" panose="020B0A04020102020204" pitchFamily="34" charset="0"/>
              </a:rPr>
              <a:t>5</a:t>
            </a:r>
            <a:endParaRPr lang="ru-RU" sz="3600" dirty="0">
              <a:solidFill>
                <a:schemeClr val="accent1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32" name="Группа 5-1"/>
          <p:cNvGrpSpPr/>
          <p:nvPr/>
        </p:nvGrpSpPr>
        <p:grpSpPr>
          <a:xfrm>
            <a:off x="7462002" y="4590769"/>
            <a:ext cx="720000" cy="720000"/>
            <a:chOff x="4008547" y="1556792"/>
            <a:chExt cx="1008112" cy="1008112"/>
          </a:xfrm>
        </p:grpSpPr>
        <p:sp>
          <p:nvSpPr>
            <p:cNvPr id="33" name="Овал 32"/>
            <p:cNvSpPr/>
            <p:nvPr/>
          </p:nvSpPr>
          <p:spPr>
            <a:xfrm>
              <a:off x="4008547" y="1556792"/>
              <a:ext cx="1008112" cy="1008112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4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11377" y="1699984"/>
              <a:ext cx="602451" cy="450139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5" name="Группа 34"/>
          <p:cNvGrpSpPr/>
          <p:nvPr/>
        </p:nvGrpSpPr>
        <p:grpSpPr>
          <a:xfrm>
            <a:off x="3458200" y="5031292"/>
            <a:ext cx="4037669" cy="1558036"/>
            <a:chOff x="1679070" y="2447028"/>
            <a:chExt cx="4037669" cy="1558036"/>
          </a:xfrm>
        </p:grpSpPr>
        <p:sp>
          <p:nvSpPr>
            <p:cNvPr id="36" name="Выгнутая влево стрелка 35"/>
            <p:cNvSpPr/>
            <p:nvPr/>
          </p:nvSpPr>
          <p:spPr>
            <a:xfrm>
              <a:off x="1679070" y="2708920"/>
              <a:ext cx="1452770" cy="1296144"/>
            </a:xfrm>
            <a:prstGeom prst="curvedRightArrow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7" name="Выгнутая влево стрелка 36"/>
            <p:cNvSpPr/>
            <p:nvPr/>
          </p:nvSpPr>
          <p:spPr>
            <a:xfrm flipH="1">
              <a:off x="4263969" y="2447028"/>
              <a:ext cx="1452770" cy="1296144"/>
            </a:xfrm>
            <a:prstGeom prst="curvedRightArrow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grpSp>
        <p:nvGrpSpPr>
          <p:cNvPr id="38" name="Группа 2-5"/>
          <p:cNvGrpSpPr/>
          <p:nvPr/>
        </p:nvGrpSpPr>
        <p:grpSpPr>
          <a:xfrm>
            <a:off x="3676059" y="4122769"/>
            <a:ext cx="1656000" cy="1656000"/>
            <a:chOff x="2114693" y="836712"/>
            <a:chExt cx="1659064" cy="1659064"/>
          </a:xfrm>
        </p:grpSpPr>
        <p:sp>
          <p:nvSpPr>
            <p:cNvPr id="39" name="Овал 38"/>
            <p:cNvSpPr/>
            <p:nvPr/>
          </p:nvSpPr>
          <p:spPr>
            <a:xfrm>
              <a:off x="2114693" y="836712"/>
              <a:ext cx="1659064" cy="1659064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0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1" y="962637"/>
              <a:ext cx="1177351" cy="879692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1" name="Скругленная прямоугольная выноска 40"/>
          <p:cNvSpPr/>
          <p:nvPr/>
        </p:nvSpPr>
        <p:spPr>
          <a:xfrm>
            <a:off x="4683215" y="3204169"/>
            <a:ext cx="2304256" cy="709787"/>
          </a:xfrm>
          <a:prstGeom prst="wedgeRoundRectCallout">
            <a:avLst>
              <a:gd name="adj1" fmla="val -44800"/>
              <a:gd name="adj2" fmla="val 13775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Я - БОЛЬШЕ!</a:t>
            </a:r>
          </a:p>
          <a:p>
            <a:pPr algn="ctr"/>
            <a:r>
              <a:rPr lang="ru-RU" sz="2000" dirty="0" smtClean="0">
                <a:solidFill>
                  <a:schemeClr val="tx1"/>
                </a:solidFill>
              </a:rPr>
              <a:t>Давай меняться!</a:t>
            </a:r>
            <a:endParaRPr lang="ru-RU" sz="2000" dirty="0">
              <a:solidFill>
                <a:schemeClr val="tx1"/>
              </a:solidFill>
            </a:endParaRPr>
          </a:p>
        </p:txBody>
      </p:sp>
      <p:grpSp>
        <p:nvGrpSpPr>
          <p:cNvPr id="42" name="Группа 3-2"/>
          <p:cNvGrpSpPr/>
          <p:nvPr/>
        </p:nvGrpSpPr>
        <p:grpSpPr>
          <a:xfrm>
            <a:off x="683599" y="4446769"/>
            <a:ext cx="1008000" cy="1008000"/>
            <a:chOff x="5220072" y="1402482"/>
            <a:chExt cx="1224136" cy="1177193"/>
          </a:xfrm>
        </p:grpSpPr>
        <p:sp>
          <p:nvSpPr>
            <p:cNvPr id="43" name="Овал 42"/>
            <p:cNvSpPr/>
            <p:nvPr/>
          </p:nvSpPr>
          <p:spPr>
            <a:xfrm>
              <a:off x="5220072" y="1402482"/>
              <a:ext cx="1224136" cy="1177193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4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69888" y="1538636"/>
              <a:ext cx="697268" cy="52098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5" name="Группа 1-3"/>
          <p:cNvGrpSpPr/>
          <p:nvPr/>
        </p:nvGrpSpPr>
        <p:grpSpPr>
          <a:xfrm>
            <a:off x="2234200" y="4338769"/>
            <a:ext cx="1224000" cy="1224000"/>
            <a:chOff x="480155" y="1124744"/>
            <a:chExt cx="1440160" cy="1440160"/>
          </a:xfrm>
        </p:grpSpPr>
        <p:sp>
          <p:nvSpPr>
            <p:cNvPr id="46" name="Овал 45"/>
            <p:cNvSpPr/>
            <p:nvPr/>
          </p:nvSpPr>
          <p:spPr>
            <a:xfrm>
              <a:off x="480155" y="1124744"/>
              <a:ext cx="1440160" cy="1440160"/>
            </a:xfrm>
            <a:prstGeom prst="ellipse">
              <a:avLst/>
            </a:prstGeom>
            <a:gradFill flip="none" rotWithShape="1"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  <a:lin ang="18900000" scaled="1"/>
              <a:tileRect/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1973" y="1359245"/>
              <a:ext cx="864679" cy="646070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8" name="Группа 4-4"/>
          <p:cNvGrpSpPr/>
          <p:nvPr/>
        </p:nvGrpSpPr>
        <p:grpSpPr>
          <a:xfrm>
            <a:off x="5425401" y="4212769"/>
            <a:ext cx="1476000" cy="1476000"/>
            <a:chOff x="6732240" y="1041479"/>
            <a:chExt cx="1584176" cy="1523426"/>
          </a:xfrm>
        </p:grpSpPr>
        <p:sp>
          <p:nvSpPr>
            <p:cNvPr id="49" name="Овал 48"/>
            <p:cNvSpPr/>
            <p:nvPr/>
          </p:nvSpPr>
          <p:spPr>
            <a:xfrm>
              <a:off x="6732240" y="1041479"/>
              <a:ext cx="1584176" cy="1523426"/>
            </a:xfrm>
            <a:prstGeom prst="ellipse">
              <a:avLst/>
            </a:prstGeom>
            <a:gradFill>
              <a:gsLst>
                <a:gs pos="0">
                  <a:schemeClr val="accent6">
                    <a:lumMod val="75000"/>
                  </a:schemeClr>
                </a:gs>
                <a:gs pos="50000">
                  <a:srgbClr val="FFC000">
                    <a:shade val="67500"/>
                    <a:satMod val="115000"/>
                  </a:srgbClr>
                </a:gs>
                <a:gs pos="100000">
                  <a:srgbClr val="FFC000">
                    <a:shade val="100000"/>
                    <a:satMod val="115000"/>
                  </a:srgbClr>
                </a:gs>
              </a:gsLst>
            </a:gra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0" name="Picture 2" descr="D:\Documents and Settings\Администратор.HOME-FDD52612A3\Рабочий стол\Ирина_Раб стол\10 Презентации для Босовой\Рисунки общие\8cxne986i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24019" y="1189957"/>
              <a:ext cx="1000618" cy="747641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2.22222E-6 L 0.18455 2.22222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219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95 -0.00023 L -0.17517 -0.0002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0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4314"/>
            <a:ext cx="9144000" cy="1285860"/>
          </a:xfrm>
        </p:spPr>
        <p:txBody>
          <a:bodyPr>
            <a:noAutofit/>
          </a:bodyPr>
          <a:lstStyle/>
          <a:p>
            <a:r>
              <a:rPr lang="ru-RU" alt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Метод пузырька</a:t>
            </a:r>
            <a:br>
              <a:rPr lang="ru-RU" alt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</a:br>
            <a:r>
              <a:rPr lang="ru-RU" altLang="ru-RU" sz="4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(сортировка обменами)</a:t>
            </a:r>
          </a:p>
        </p:txBody>
      </p:sp>
      <p:graphicFrame>
        <p:nvGraphicFramePr>
          <p:cNvPr id="5" name="Group 103"/>
          <p:cNvGraphicFramePr>
            <a:graphicFrameLocks noGrp="1"/>
          </p:cNvGraphicFramePr>
          <p:nvPr/>
        </p:nvGraphicFramePr>
        <p:xfrm>
          <a:off x="2455877" y="2287575"/>
          <a:ext cx="434975" cy="1985963"/>
        </p:xfrm>
        <a:graphic>
          <a:graphicData uri="http://schemas.openxmlformats.org/drawingml/2006/table">
            <a:tbl>
              <a:tblPr/>
              <a:tblGrid>
                <a:gridCol w="434975">
                  <a:extLst>
                    <a:ext uri="{9D8B030D-6E8A-4147-A177-3AD203B41FA5}"/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6" name="Group 104"/>
          <p:cNvGraphicFramePr>
            <a:graphicFrameLocks noGrp="1"/>
          </p:cNvGraphicFramePr>
          <p:nvPr/>
        </p:nvGraphicFramePr>
        <p:xfrm>
          <a:off x="3411552" y="2289163"/>
          <a:ext cx="434975" cy="1985963"/>
        </p:xfrm>
        <a:graphic>
          <a:graphicData uri="http://schemas.openxmlformats.org/drawingml/2006/table">
            <a:tbl>
              <a:tblPr/>
              <a:tblGrid>
                <a:gridCol w="434975">
                  <a:extLst>
                    <a:ext uri="{9D8B030D-6E8A-4147-A177-3AD203B41FA5}"/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7" name="Group 105"/>
          <p:cNvGraphicFramePr>
            <a:graphicFrameLocks noGrp="1"/>
          </p:cNvGraphicFramePr>
          <p:nvPr/>
        </p:nvGraphicFramePr>
        <p:xfrm>
          <a:off x="4367227" y="2279638"/>
          <a:ext cx="434975" cy="1985963"/>
        </p:xfrm>
        <a:graphic>
          <a:graphicData uri="http://schemas.openxmlformats.org/drawingml/2006/table">
            <a:tbl>
              <a:tblPr/>
              <a:tblGrid>
                <a:gridCol w="434975">
                  <a:extLst>
                    <a:ext uri="{9D8B030D-6E8A-4147-A177-3AD203B41FA5}"/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8" name="Group 183"/>
          <p:cNvGraphicFramePr>
            <a:graphicFrameLocks noGrp="1"/>
          </p:cNvGraphicFramePr>
          <p:nvPr/>
        </p:nvGraphicFramePr>
        <p:xfrm>
          <a:off x="6280165" y="2289163"/>
          <a:ext cx="434975" cy="1985963"/>
        </p:xfrm>
        <a:graphic>
          <a:graphicData uri="http://schemas.openxmlformats.org/drawingml/2006/table">
            <a:tbl>
              <a:tblPr/>
              <a:tblGrid>
                <a:gridCol w="434975">
                  <a:extLst>
                    <a:ext uri="{9D8B030D-6E8A-4147-A177-3AD203B41FA5}"/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9" name="Oval 100"/>
          <p:cNvSpPr>
            <a:spLocks noChangeArrowheads="1"/>
          </p:cNvSpPr>
          <p:nvPr/>
        </p:nvSpPr>
        <p:spPr bwMode="auto">
          <a:xfrm>
            <a:off x="2270140" y="3502013"/>
            <a:ext cx="804862" cy="739775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eaLnBrk="1" hangingPunct="1"/>
            <a:endParaRPr lang="ru-RU" altLang="ru-RU"/>
          </a:p>
        </p:txBody>
      </p:sp>
      <p:sp>
        <p:nvSpPr>
          <p:cNvPr id="10" name="Oval 101"/>
          <p:cNvSpPr>
            <a:spLocks noChangeArrowheads="1"/>
          </p:cNvSpPr>
          <p:nvPr/>
        </p:nvSpPr>
        <p:spPr bwMode="auto">
          <a:xfrm>
            <a:off x="3232165" y="3108313"/>
            <a:ext cx="804862" cy="739775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eaLnBrk="1" hangingPunct="1"/>
            <a:endParaRPr lang="ru-RU" altLang="ru-RU"/>
          </a:p>
        </p:txBody>
      </p:sp>
      <p:sp>
        <p:nvSpPr>
          <p:cNvPr id="11" name="Oval 102"/>
          <p:cNvSpPr>
            <a:spLocks noChangeArrowheads="1"/>
          </p:cNvSpPr>
          <p:nvPr/>
        </p:nvSpPr>
        <p:spPr bwMode="auto">
          <a:xfrm>
            <a:off x="4195777" y="2713025"/>
            <a:ext cx="804863" cy="739775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eaLnBrk="1" hangingPunct="1"/>
            <a:endParaRPr lang="ru-RU" altLang="ru-RU"/>
          </a:p>
        </p:txBody>
      </p:sp>
      <p:sp>
        <p:nvSpPr>
          <p:cNvPr id="12" name="Text Box 107"/>
          <p:cNvSpPr txBox="1">
            <a:spLocks noChangeArrowheads="1"/>
          </p:cNvSpPr>
          <p:nvPr/>
        </p:nvSpPr>
        <p:spPr bwMode="auto">
          <a:xfrm>
            <a:off x="428596" y="4643446"/>
            <a:ext cx="8429684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174625" indent="-174625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800" dirty="0"/>
              <a:t>сравниваем два соседних элемента; если они стоят «неправильно», меняем их местами</a:t>
            </a:r>
          </a:p>
          <a:p>
            <a:pPr marL="174625" indent="-174625" eaLnBrk="1" hangingPunct="1">
              <a:spcBef>
                <a:spcPct val="50000"/>
              </a:spcBef>
              <a:buFontTx/>
              <a:buChar char="•"/>
            </a:pPr>
            <a:r>
              <a:rPr lang="ru-RU" altLang="ru-RU" sz="2800" dirty="0"/>
              <a:t>за 1 проход по массиву </a:t>
            </a:r>
            <a:r>
              <a:rPr lang="ru-RU" altLang="ru-RU" sz="2800" b="1" dirty="0">
                <a:solidFill>
                  <a:srgbClr val="C00000"/>
                </a:solidFill>
              </a:rPr>
              <a:t>один</a:t>
            </a:r>
            <a:r>
              <a:rPr lang="ru-RU" altLang="ru-RU" sz="2800" dirty="0"/>
              <a:t> элемент (самый маленький) становится на свое место</a:t>
            </a:r>
          </a:p>
        </p:txBody>
      </p:sp>
      <p:sp>
        <p:nvSpPr>
          <p:cNvPr id="18" name="Rectangle 153"/>
          <p:cNvSpPr>
            <a:spLocks noChangeArrowheads="1"/>
          </p:cNvSpPr>
          <p:nvPr/>
        </p:nvSpPr>
        <p:spPr bwMode="auto">
          <a:xfrm>
            <a:off x="2232040" y="1643050"/>
            <a:ext cx="2336800" cy="45878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eaLnBrk="1" hangingPunct="1"/>
            <a:r>
              <a:rPr lang="ru-RU" altLang="ru-RU" sz="2400" b="1" dirty="0">
                <a:solidFill>
                  <a:schemeClr val="accent1"/>
                </a:solidFill>
              </a:rPr>
              <a:t>1-й проход</a:t>
            </a:r>
            <a:r>
              <a:rPr lang="en-US" altLang="ru-RU" sz="2400" b="1" dirty="0">
                <a:solidFill>
                  <a:schemeClr val="accent1"/>
                </a:solidFill>
              </a:rPr>
              <a:t>:</a:t>
            </a:r>
            <a:endParaRPr lang="ru-RU" altLang="ru-RU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25" name="Group 183"/>
          <p:cNvGraphicFramePr>
            <a:graphicFrameLocks noGrp="1"/>
          </p:cNvGraphicFramePr>
          <p:nvPr/>
        </p:nvGraphicFramePr>
        <p:xfrm>
          <a:off x="5324490" y="2289163"/>
          <a:ext cx="434975" cy="1985963"/>
        </p:xfrm>
        <a:graphic>
          <a:graphicData uri="http://schemas.openxmlformats.org/drawingml/2006/table">
            <a:tbl>
              <a:tblPr/>
              <a:tblGrid>
                <a:gridCol w="434975">
                  <a:extLst>
                    <a:ext uri="{9D8B030D-6E8A-4147-A177-3AD203B41FA5}"/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6" name="Oval 102"/>
          <p:cNvSpPr>
            <a:spLocks noChangeArrowheads="1"/>
          </p:cNvSpPr>
          <p:nvPr/>
        </p:nvSpPr>
        <p:spPr bwMode="auto">
          <a:xfrm>
            <a:off x="5157802" y="2319325"/>
            <a:ext cx="804863" cy="739775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eaLnBrk="1" hangingPunct="1"/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build="p" autoUpdateAnimBg="0"/>
      <p:bldP spid="18" grpId="0" autoUpdateAnimBg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Group 185"/>
          <p:cNvGraphicFramePr>
            <a:graphicFrameLocks noGrp="1"/>
          </p:cNvGraphicFramePr>
          <p:nvPr/>
        </p:nvGraphicFramePr>
        <p:xfrm>
          <a:off x="547688" y="1787539"/>
          <a:ext cx="434975" cy="1987551"/>
        </p:xfrm>
        <a:graphic>
          <a:graphicData uri="http://schemas.openxmlformats.org/drawingml/2006/table">
            <a:tbl>
              <a:tblPr/>
              <a:tblGrid>
                <a:gridCol w="434975">
                  <a:extLst>
                    <a:ext uri="{9D8B030D-6E8A-4147-A177-3AD203B41FA5}"/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4" name="Oval 122"/>
          <p:cNvSpPr>
            <a:spLocks noChangeArrowheads="1"/>
          </p:cNvSpPr>
          <p:nvPr/>
        </p:nvSpPr>
        <p:spPr bwMode="auto">
          <a:xfrm>
            <a:off x="373063" y="3016264"/>
            <a:ext cx="804862" cy="739775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eaLnBrk="1" hangingPunct="1"/>
            <a:endParaRPr lang="ru-RU" altLang="ru-RU"/>
          </a:p>
        </p:txBody>
      </p:sp>
      <p:graphicFrame>
        <p:nvGraphicFramePr>
          <p:cNvPr id="15" name="Group 186"/>
          <p:cNvGraphicFramePr>
            <a:graphicFrameLocks noGrp="1"/>
          </p:cNvGraphicFramePr>
          <p:nvPr/>
        </p:nvGraphicFramePr>
        <p:xfrm>
          <a:off x="1395413" y="1787539"/>
          <a:ext cx="434975" cy="1987551"/>
        </p:xfrm>
        <a:graphic>
          <a:graphicData uri="http://schemas.openxmlformats.org/drawingml/2006/table">
            <a:tbl>
              <a:tblPr/>
              <a:tblGrid>
                <a:gridCol w="434975">
                  <a:extLst>
                    <a:ext uri="{9D8B030D-6E8A-4147-A177-3AD203B41FA5}"/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16" name="Group 187"/>
          <p:cNvGraphicFramePr>
            <a:graphicFrameLocks noGrp="1"/>
          </p:cNvGraphicFramePr>
          <p:nvPr/>
        </p:nvGraphicFramePr>
        <p:xfrm>
          <a:off x="2244725" y="1787539"/>
          <a:ext cx="434975" cy="1985963"/>
        </p:xfrm>
        <a:graphic>
          <a:graphicData uri="http://schemas.openxmlformats.org/drawingml/2006/table">
            <a:tbl>
              <a:tblPr/>
              <a:tblGrid>
                <a:gridCol w="434975">
                  <a:extLst>
                    <a:ext uri="{9D8B030D-6E8A-4147-A177-3AD203B41FA5}"/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17" name="Oval 151"/>
          <p:cNvSpPr>
            <a:spLocks noChangeArrowheads="1"/>
          </p:cNvSpPr>
          <p:nvPr/>
        </p:nvSpPr>
        <p:spPr bwMode="auto">
          <a:xfrm>
            <a:off x="1214438" y="2609864"/>
            <a:ext cx="804862" cy="739775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eaLnBrk="1" hangingPunct="1"/>
            <a:endParaRPr lang="ru-RU" altLang="ru-RU"/>
          </a:p>
        </p:txBody>
      </p:sp>
      <p:sp>
        <p:nvSpPr>
          <p:cNvPr id="56368" name="Rectangle 154"/>
          <p:cNvSpPr>
            <a:spLocks noChangeArrowheads="1"/>
          </p:cNvSpPr>
          <p:nvPr/>
        </p:nvSpPr>
        <p:spPr bwMode="auto">
          <a:xfrm>
            <a:off x="534975" y="1255726"/>
            <a:ext cx="2251075" cy="45878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eaLnBrk="1" hangingPunct="1"/>
            <a:r>
              <a:rPr lang="ru-RU" altLang="ru-RU" sz="2400" b="1" dirty="0">
                <a:solidFill>
                  <a:schemeClr val="accent1"/>
                </a:solidFill>
              </a:rPr>
              <a:t>2-й проход</a:t>
            </a:r>
            <a:r>
              <a:rPr lang="en-US" altLang="ru-RU" sz="2400" b="1" dirty="0">
                <a:solidFill>
                  <a:schemeClr val="accent1"/>
                </a:solidFill>
              </a:rPr>
              <a:t>:</a:t>
            </a:r>
            <a:endParaRPr lang="ru-RU" altLang="ru-RU" sz="2400" b="1" dirty="0">
              <a:solidFill>
                <a:schemeClr val="accent1"/>
              </a:solidFill>
            </a:endParaRPr>
          </a:p>
        </p:txBody>
      </p:sp>
      <p:sp>
        <p:nvSpPr>
          <p:cNvPr id="20" name="Rectangle 155"/>
          <p:cNvSpPr>
            <a:spLocks noChangeArrowheads="1"/>
          </p:cNvSpPr>
          <p:nvPr/>
        </p:nvSpPr>
        <p:spPr bwMode="auto">
          <a:xfrm>
            <a:off x="4249751" y="1284301"/>
            <a:ext cx="2251075" cy="45878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eaLnBrk="1" hangingPunct="1"/>
            <a:r>
              <a:rPr lang="ru-RU" altLang="ru-RU" sz="2400" b="1" dirty="0">
                <a:solidFill>
                  <a:schemeClr val="accent1"/>
                </a:solidFill>
              </a:rPr>
              <a:t>3-й проход</a:t>
            </a:r>
            <a:r>
              <a:rPr lang="en-US" altLang="ru-RU" sz="2400" b="1" dirty="0">
                <a:solidFill>
                  <a:schemeClr val="accent1"/>
                </a:solidFill>
              </a:rPr>
              <a:t>:</a:t>
            </a:r>
            <a:endParaRPr lang="ru-RU" altLang="ru-RU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21" name="Group 188"/>
          <p:cNvGraphicFramePr>
            <a:graphicFrameLocks noGrp="1"/>
          </p:cNvGraphicFramePr>
          <p:nvPr/>
        </p:nvGraphicFramePr>
        <p:xfrm>
          <a:off x="4279900" y="1755789"/>
          <a:ext cx="434975" cy="1985963"/>
        </p:xfrm>
        <a:graphic>
          <a:graphicData uri="http://schemas.openxmlformats.org/drawingml/2006/table">
            <a:tbl>
              <a:tblPr/>
              <a:tblGrid>
                <a:gridCol w="434975">
                  <a:extLst>
                    <a:ext uri="{9D8B030D-6E8A-4147-A177-3AD203B41FA5}"/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22" name="Group 189"/>
          <p:cNvGraphicFramePr>
            <a:graphicFrameLocks noGrp="1"/>
          </p:cNvGraphicFramePr>
          <p:nvPr/>
        </p:nvGraphicFramePr>
        <p:xfrm>
          <a:off x="6027738" y="1757376"/>
          <a:ext cx="434975" cy="1985963"/>
        </p:xfrm>
        <a:graphic>
          <a:graphicData uri="http://schemas.openxmlformats.org/drawingml/2006/table">
            <a:tbl>
              <a:tblPr/>
              <a:tblGrid>
                <a:gridCol w="434975">
                  <a:extLst>
                    <a:ext uri="{9D8B030D-6E8A-4147-A177-3AD203B41FA5}"/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3" name="Oval 180"/>
          <p:cNvSpPr>
            <a:spLocks noChangeArrowheads="1"/>
          </p:cNvSpPr>
          <p:nvPr/>
        </p:nvSpPr>
        <p:spPr bwMode="auto">
          <a:xfrm>
            <a:off x="4089400" y="2987689"/>
            <a:ext cx="804863" cy="739775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eaLnBrk="1" hangingPunct="1"/>
            <a:endParaRPr lang="ru-RU" altLang="ru-RU"/>
          </a:p>
        </p:txBody>
      </p:sp>
      <p:graphicFrame>
        <p:nvGraphicFramePr>
          <p:cNvPr id="25" name="Group 187"/>
          <p:cNvGraphicFramePr>
            <a:graphicFrameLocks noGrp="1"/>
          </p:cNvGraphicFramePr>
          <p:nvPr/>
        </p:nvGraphicFramePr>
        <p:xfrm>
          <a:off x="3092450" y="1787539"/>
          <a:ext cx="434975" cy="1985963"/>
        </p:xfrm>
        <a:graphic>
          <a:graphicData uri="http://schemas.openxmlformats.org/drawingml/2006/table">
            <a:tbl>
              <a:tblPr/>
              <a:tblGrid>
                <a:gridCol w="434975">
                  <a:extLst>
                    <a:ext uri="{9D8B030D-6E8A-4147-A177-3AD203B41FA5}"/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26" name="Oval 151"/>
          <p:cNvSpPr>
            <a:spLocks noChangeArrowheads="1"/>
          </p:cNvSpPr>
          <p:nvPr/>
        </p:nvSpPr>
        <p:spPr bwMode="auto">
          <a:xfrm>
            <a:off x="2057400" y="2212989"/>
            <a:ext cx="804863" cy="739775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eaLnBrk="1" hangingPunct="1"/>
            <a:endParaRPr lang="ru-RU" altLang="ru-RU"/>
          </a:p>
        </p:txBody>
      </p:sp>
      <p:sp>
        <p:nvSpPr>
          <p:cNvPr id="27" name="Rectangle 155"/>
          <p:cNvSpPr>
            <a:spLocks noChangeArrowheads="1"/>
          </p:cNvSpPr>
          <p:nvPr/>
        </p:nvSpPr>
        <p:spPr bwMode="auto">
          <a:xfrm>
            <a:off x="6821519" y="1284301"/>
            <a:ext cx="2251075" cy="45878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eaLnBrk="1" hangingPunct="1"/>
            <a:r>
              <a:rPr lang="en-US" altLang="ru-RU" sz="2400" b="1" dirty="0">
                <a:solidFill>
                  <a:schemeClr val="accent1"/>
                </a:solidFill>
              </a:rPr>
              <a:t>4</a:t>
            </a:r>
            <a:r>
              <a:rPr lang="ru-RU" altLang="ru-RU" sz="2400" b="1" dirty="0">
                <a:solidFill>
                  <a:schemeClr val="accent1"/>
                </a:solidFill>
              </a:rPr>
              <a:t>-</a:t>
            </a:r>
            <a:r>
              <a:rPr lang="ru-RU" altLang="ru-RU" sz="2400" b="1" dirty="0" err="1">
                <a:solidFill>
                  <a:schemeClr val="accent1"/>
                </a:solidFill>
              </a:rPr>
              <a:t>й</a:t>
            </a:r>
            <a:r>
              <a:rPr lang="ru-RU" altLang="ru-RU" sz="2400" b="1" dirty="0">
                <a:solidFill>
                  <a:schemeClr val="accent1"/>
                </a:solidFill>
              </a:rPr>
              <a:t> проход</a:t>
            </a:r>
            <a:r>
              <a:rPr lang="en-US" altLang="ru-RU" sz="2400" b="1" dirty="0">
                <a:solidFill>
                  <a:schemeClr val="accent1"/>
                </a:solidFill>
              </a:rPr>
              <a:t>:</a:t>
            </a:r>
            <a:endParaRPr lang="ru-RU" altLang="ru-RU" sz="2400" b="1" dirty="0">
              <a:solidFill>
                <a:schemeClr val="accent1"/>
              </a:solidFill>
            </a:endParaRPr>
          </a:p>
        </p:txBody>
      </p:sp>
      <p:graphicFrame>
        <p:nvGraphicFramePr>
          <p:cNvPr id="28" name="Group 188"/>
          <p:cNvGraphicFramePr>
            <a:graphicFrameLocks noGrp="1"/>
          </p:cNvGraphicFramePr>
          <p:nvPr/>
        </p:nvGraphicFramePr>
        <p:xfrm>
          <a:off x="7234238" y="1755789"/>
          <a:ext cx="434975" cy="1987551"/>
        </p:xfrm>
        <a:graphic>
          <a:graphicData uri="http://schemas.openxmlformats.org/drawingml/2006/table">
            <a:tbl>
              <a:tblPr/>
              <a:tblGrid>
                <a:gridCol w="434975">
                  <a:extLst>
                    <a:ext uri="{9D8B030D-6E8A-4147-A177-3AD203B41FA5}"/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graphicFrame>
        <p:nvGraphicFramePr>
          <p:cNvPr id="29" name="Group 189"/>
          <p:cNvGraphicFramePr>
            <a:graphicFrameLocks noGrp="1"/>
          </p:cNvGraphicFramePr>
          <p:nvPr/>
        </p:nvGraphicFramePr>
        <p:xfrm>
          <a:off x="8039100" y="1755789"/>
          <a:ext cx="434975" cy="1985963"/>
        </p:xfrm>
        <a:graphic>
          <a:graphicData uri="http://schemas.openxmlformats.org/drawingml/2006/table">
            <a:tbl>
              <a:tblPr/>
              <a:tblGrid>
                <a:gridCol w="434975">
                  <a:extLst>
                    <a:ext uri="{9D8B030D-6E8A-4147-A177-3AD203B41FA5}"/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0" name="Oval 180"/>
          <p:cNvSpPr>
            <a:spLocks noChangeArrowheads="1"/>
          </p:cNvSpPr>
          <p:nvPr/>
        </p:nvSpPr>
        <p:spPr bwMode="auto">
          <a:xfrm>
            <a:off x="7061200" y="2970226"/>
            <a:ext cx="804863" cy="739775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eaLnBrk="1" hangingPunct="1"/>
            <a:endParaRPr lang="ru-RU" altLang="ru-RU"/>
          </a:p>
        </p:txBody>
      </p:sp>
      <p:graphicFrame>
        <p:nvGraphicFramePr>
          <p:cNvPr id="33" name="Group 188"/>
          <p:cNvGraphicFramePr>
            <a:graphicFrameLocks noGrp="1"/>
          </p:cNvGraphicFramePr>
          <p:nvPr/>
        </p:nvGraphicFramePr>
        <p:xfrm>
          <a:off x="5148263" y="1755789"/>
          <a:ext cx="434975" cy="1985963"/>
        </p:xfrm>
        <a:graphic>
          <a:graphicData uri="http://schemas.openxmlformats.org/drawingml/2006/table">
            <a:tbl>
              <a:tblPr/>
              <a:tblGrid>
                <a:gridCol w="434975">
                  <a:extLst>
                    <a:ext uri="{9D8B030D-6E8A-4147-A177-3AD203B41FA5}"/>
                  </a:extLst>
                </a:gridCol>
              </a:tblGrid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84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4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/>
                </a:extLst>
              </a:tr>
              <a:tr h="396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5</a:t>
                      </a:r>
                    </a:p>
                  </a:txBody>
                  <a:tcPr marL="90000" marR="90000" marT="46800" marB="46800" anchor="ctr" horzOverflow="overflow">
                    <a:lnL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/>
                </a:extLst>
              </a:tr>
            </a:tbl>
          </a:graphicData>
        </a:graphic>
      </p:graphicFrame>
      <p:sp>
        <p:nvSpPr>
          <p:cNvPr id="34" name="Oval 180"/>
          <p:cNvSpPr>
            <a:spLocks noChangeArrowheads="1"/>
          </p:cNvSpPr>
          <p:nvPr/>
        </p:nvSpPr>
        <p:spPr bwMode="auto">
          <a:xfrm>
            <a:off x="4976813" y="2586051"/>
            <a:ext cx="804862" cy="739775"/>
          </a:xfrm>
          <a:prstGeom prst="ellipse">
            <a:avLst/>
          </a:prstGeom>
          <a:noFill/>
          <a:ln w="38100">
            <a:solidFill>
              <a:srgbClr val="0070C0"/>
            </a:solidFill>
            <a:round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eaLnBrk="1" hangingPunct="1"/>
            <a:endParaRPr lang="ru-RU" altLang="ru-RU"/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357158" y="4500570"/>
            <a:ext cx="8064500" cy="1306513"/>
            <a:chOff x="433" y="3902"/>
            <a:chExt cx="5080" cy="823"/>
          </a:xfrm>
        </p:grpSpPr>
        <p:sp>
          <p:nvSpPr>
            <p:cNvPr id="36" name="Text Box 56"/>
            <p:cNvSpPr txBox="1">
              <a:spLocks noChangeArrowheads="1"/>
            </p:cNvSpPr>
            <p:nvPr/>
          </p:nvSpPr>
          <p:spPr bwMode="auto">
            <a:xfrm>
              <a:off x="727" y="3969"/>
              <a:ext cx="4786" cy="756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 marL="182563" indent="-182563">
                <a:spcBef>
                  <a:spcPct val="50000"/>
                </a:spcBef>
                <a:defRPr/>
              </a:pPr>
              <a:r>
                <a:rPr lang="ru-RU" sz="2400" dirty="0">
                  <a:latin typeface="Arial" panose="020B0604020202020204" pitchFamily="34" charset="0"/>
                </a:rPr>
                <a:t>  Для сортировки массива из </a:t>
              </a:r>
              <a:r>
                <a:rPr lang="en-US" sz="2400" b="1" dirty="0">
                  <a:solidFill>
                    <a:srgbClr val="333399"/>
                  </a:solidFill>
                  <a:latin typeface="Courier New" pitchFamily="49" charset="0"/>
                  <a:cs typeface="Courier New" pitchFamily="49" charset="0"/>
                </a:rPr>
                <a:t>N</a:t>
              </a:r>
              <a:r>
                <a:rPr lang="en-US" sz="2400" dirty="0">
                  <a:latin typeface="Arial" panose="020B0604020202020204" pitchFamily="34" charset="0"/>
                </a:rPr>
                <a:t> </a:t>
              </a:r>
              <a:r>
                <a:rPr lang="ru-RU" sz="2400" dirty="0">
                  <a:latin typeface="Arial" panose="020B0604020202020204" pitchFamily="34" charset="0"/>
                </a:rPr>
                <a:t>элементов нужен </a:t>
              </a:r>
              <a:r>
                <a:rPr lang="en-US" sz="2400" dirty="0">
                  <a:latin typeface="Arial" panose="020B0604020202020204" pitchFamily="34" charset="0"/>
                </a:rPr>
                <a:t/>
              </a:r>
              <a:br>
                <a:rPr lang="en-US" sz="2400" dirty="0">
                  <a:latin typeface="Arial" panose="020B0604020202020204" pitchFamily="34" charset="0"/>
                </a:rPr>
              </a:br>
              <a:r>
                <a:rPr lang="en-US" sz="2400" b="1" dirty="0">
                  <a:solidFill>
                    <a:srgbClr val="333399"/>
                  </a:solidFill>
                  <a:latin typeface="Courier New" pitchFamily="49" charset="0"/>
                  <a:cs typeface="Courier New" pitchFamily="49" charset="0"/>
                </a:rPr>
                <a:t>N</a:t>
              </a:r>
              <a:r>
                <a:rPr lang="ru-RU" sz="2400" b="1" dirty="0">
                  <a:solidFill>
                    <a:srgbClr val="333399"/>
                  </a:solidFill>
                  <a:latin typeface="Courier New" pitchFamily="49" charset="0"/>
                  <a:cs typeface="Courier New" pitchFamily="49" charset="0"/>
                </a:rPr>
                <a:t>-1</a:t>
              </a:r>
              <a:r>
                <a:rPr lang="ru-RU" sz="2400" dirty="0">
                  <a:latin typeface="Arial" panose="020B0604020202020204" pitchFamily="34" charset="0"/>
                </a:rPr>
                <a:t> проход  (достаточно поставить на свои места </a:t>
              </a:r>
              <a:r>
                <a:rPr lang="en-US" sz="2400" b="1" dirty="0">
                  <a:solidFill>
                    <a:srgbClr val="333399"/>
                  </a:solidFill>
                  <a:latin typeface="Courier New" pitchFamily="49" charset="0"/>
                  <a:cs typeface="Courier New" pitchFamily="49" charset="0"/>
                </a:rPr>
                <a:t>N-1</a:t>
              </a:r>
              <a:r>
                <a:rPr lang="en-US" sz="2400" dirty="0">
                  <a:latin typeface="Arial" panose="020B0604020202020204" pitchFamily="34" charset="0"/>
                </a:rPr>
                <a:t> </a:t>
              </a:r>
              <a:r>
                <a:rPr lang="ru-RU" sz="2400" dirty="0">
                  <a:latin typeface="Arial" panose="020B0604020202020204" pitchFamily="34" charset="0"/>
                </a:rPr>
                <a:t>элементов).</a:t>
              </a:r>
              <a:endParaRPr lang="en-US" sz="2400" dirty="0">
                <a:latin typeface="Arial" panose="020B0604020202020204" pitchFamily="34" charset="0"/>
              </a:endParaRPr>
            </a:p>
          </p:txBody>
        </p:sp>
        <p:sp>
          <p:nvSpPr>
            <p:cNvPr id="56461" name="Oval 57"/>
            <p:cNvSpPr>
              <a:spLocks noChangeArrowheads="1"/>
            </p:cNvSpPr>
            <p:nvPr/>
          </p:nvSpPr>
          <p:spPr bwMode="auto">
            <a:xfrm>
              <a:off x="433" y="3902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ru-RU" altLang="ru-RU" sz="4400" dirty="0">
                  <a:solidFill>
                    <a:schemeClr val="bg1"/>
                  </a:solidFill>
                  <a:latin typeface="Arial Black" pitchFamily="34" charset="0"/>
                </a:rPr>
                <a:t>!</a:t>
              </a:r>
            </a:p>
          </p:txBody>
        </p:sp>
      </p:grpSp>
      <p:sp>
        <p:nvSpPr>
          <p:cNvPr id="24" name="Заголовок 1"/>
          <p:cNvSpPr txBox="1">
            <a:spLocks/>
          </p:cNvSpPr>
          <p:nvPr/>
        </p:nvSpPr>
        <p:spPr>
          <a:xfrm>
            <a:off x="0" y="84119"/>
            <a:ext cx="9144000" cy="773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60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Метод пузырька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 nodeType="clickPar">
                      <p:stCondLst>
                        <p:cond delay="indefinite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  <p:bldP spid="20" grpId="0" autoUpdateAnimBg="0"/>
      <p:bldP spid="23" grpId="0" animBg="1"/>
      <p:bldP spid="26" grpId="0" animBg="1"/>
      <p:bldP spid="27" grpId="0" autoUpdateAnimBg="0"/>
      <p:bldP spid="30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153"/>
          <p:cNvSpPr>
            <a:spLocks noChangeArrowheads="1"/>
          </p:cNvSpPr>
          <p:nvPr/>
        </p:nvSpPr>
        <p:spPr bwMode="auto">
          <a:xfrm>
            <a:off x="658838" y="1211274"/>
            <a:ext cx="2336800" cy="45878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eaLnBrk="1" hangingPunct="1"/>
            <a:r>
              <a:rPr lang="ru-RU" altLang="ru-RU" sz="2400" b="1" dirty="0">
                <a:solidFill>
                  <a:schemeClr val="accent1"/>
                </a:solidFill>
              </a:rPr>
              <a:t>1-й проход</a:t>
            </a:r>
            <a:r>
              <a:rPr lang="en-US" altLang="ru-RU" sz="2400" b="1" dirty="0">
                <a:solidFill>
                  <a:schemeClr val="accent1"/>
                </a:solidFill>
              </a:rPr>
              <a:t>:</a:t>
            </a:r>
            <a:endParaRPr lang="ru-RU" altLang="ru-RU" sz="2400" b="1" dirty="0">
              <a:solidFill>
                <a:schemeClr val="accent1"/>
              </a:solidFill>
            </a:endParaRPr>
          </a:p>
        </p:txBody>
      </p:sp>
      <p:sp>
        <p:nvSpPr>
          <p:cNvPr id="57349" name="Rectangle 6"/>
          <p:cNvSpPr>
            <a:spLocks noChangeArrowheads="1"/>
          </p:cNvSpPr>
          <p:nvPr/>
        </p:nvSpPr>
        <p:spPr bwMode="auto">
          <a:xfrm>
            <a:off x="916013" y="1657361"/>
            <a:ext cx="7227887" cy="120173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  <p:txBody>
          <a:bodyPr lIns="90000" tIns="46800" rIns="90000" bIns="46800">
            <a:spAutoFit/>
          </a:bodyPr>
          <a:lstStyle/>
          <a:p>
            <a:pPr marL="179388" indent="-179388" algn="just" eaLnBrk="1" hangingPunct="1">
              <a:defRPr/>
            </a:pPr>
            <a:r>
              <a:rPr lang="ru-RU" altLang="ru-RU" sz="2400" b="1" dirty="0">
                <a:latin typeface="Courier New" pitchFamily="49" charset="0"/>
                <a:cs typeface="Times New Roman" pitchFamily="18" charset="0"/>
              </a:rPr>
              <a:t>сделать для </a:t>
            </a:r>
            <a:r>
              <a:rPr lang="en-US" altLang="ru-RU" sz="2400" b="1" dirty="0">
                <a:latin typeface="Courier New" pitchFamily="49" charset="0"/>
                <a:cs typeface="Times New Roman" pitchFamily="18" charset="0"/>
              </a:rPr>
              <a:t>j </a:t>
            </a:r>
            <a:r>
              <a:rPr lang="ru-RU" altLang="ru-RU" sz="2400" b="1" dirty="0">
                <a:latin typeface="Courier New" pitchFamily="49" charset="0"/>
                <a:cs typeface="Times New Roman" pitchFamily="18" charset="0"/>
              </a:rPr>
              <a:t>от </a:t>
            </a:r>
            <a:r>
              <a:rPr lang="en-US" altLang="ru-RU" sz="2400" b="1" dirty="0">
                <a:latin typeface="Courier New" pitchFamily="49" charset="0"/>
                <a:cs typeface="Times New Roman" pitchFamily="18" charset="0"/>
              </a:rPr>
              <a:t>N</a:t>
            </a:r>
            <a:r>
              <a:rPr lang="ru-RU" altLang="ru-RU" sz="2400" b="1" dirty="0">
                <a:latin typeface="Courier New" pitchFamily="49" charset="0"/>
                <a:cs typeface="Times New Roman" pitchFamily="18" charset="0"/>
              </a:rPr>
              <a:t>-</a:t>
            </a:r>
            <a:r>
              <a:rPr lang="ru-RU" altLang="ru-RU" sz="2400" b="1" dirty="0">
                <a:solidFill>
                  <a:schemeClr val="accent1"/>
                </a:solidFill>
                <a:latin typeface="Courier New" pitchFamily="49" charset="0"/>
                <a:cs typeface="Times New Roman" pitchFamily="18" charset="0"/>
              </a:rPr>
              <a:t>2</a:t>
            </a:r>
            <a:r>
              <a:rPr lang="ru-RU" altLang="ru-RU" sz="2400" b="1" dirty="0">
                <a:latin typeface="Courier New" pitchFamily="49" charset="0"/>
                <a:cs typeface="Times New Roman" pitchFamily="18" charset="0"/>
              </a:rPr>
              <a:t> до </a:t>
            </a:r>
            <a:r>
              <a:rPr lang="ru-RU" altLang="ru-RU" sz="2400" b="1" dirty="0">
                <a:solidFill>
                  <a:schemeClr val="accent1"/>
                </a:solidFill>
                <a:latin typeface="Courier New" pitchFamily="49" charset="0"/>
                <a:cs typeface="Times New Roman" pitchFamily="18" charset="0"/>
              </a:rPr>
              <a:t>0</a:t>
            </a:r>
            <a:r>
              <a:rPr lang="ru-RU" altLang="ru-RU" sz="2400" b="1" dirty="0">
                <a:latin typeface="Courier New" pitchFamily="49" charset="0"/>
                <a:cs typeface="Times New Roman" pitchFamily="18" charset="0"/>
              </a:rPr>
              <a:t> шаг </a:t>
            </a:r>
            <a:r>
              <a:rPr lang="ru-RU" altLang="ru-RU" sz="2400" b="1" dirty="0">
                <a:solidFill>
                  <a:schemeClr val="accent1"/>
                </a:solidFill>
                <a:latin typeface="Courier New" pitchFamily="49" charset="0"/>
                <a:cs typeface="Times New Roman" pitchFamily="18" charset="0"/>
              </a:rPr>
              <a:t>-1</a:t>
            </a:r>
          </a:p>
          <a:p>
            <a:pPr marL="179388" indent="-179388" algn="just" eaLnBrk="1" hangingPunct="1">
              <a:defRPr/>
            </a:pPr>
            <a:r>
              <a:rPr lang="ru-RU" altLang="ru-RU" sz="2400" b="1" dirty="0">
                <a:latin typeface="Courier New" pitchFamily="49" charset="0"/>
                <a:cs typeface="Times New Roman" pitchFamily="18" charset="0"/>
              </a:rPr>
              <a:t>  если </a:t>
            </a:r>
            <a:r>
              <a:rPr lang="en-US" altLang="ru-RU" sz="2400" b="1" dirty="0">
                <a:latin typeface="Courier New" pitchFamily="49" charset="0"/>
                <a:cs typeface="Times New Roman" pitchFamily="18" charset="0"/>
              </a:rPr>
              <a:t>A</a:t>
            </a:r>
            <a:r>
              <a:rPr lang="ru-RU" altLang="ru-RU" sz="2400" b="1" dirty="0">
                <a:latin typeface="Courier New" pitchFamily="49" charset="0"/>
                <a:cs typeface="Times New Roman" pitchFamily="18" charset="0"/>
              </a:rPr>
              <a:t>[</a:t>
            </a:r>
            <a:r>
              <a:rPr lang="en-US" altLang="ru-RU" sz="2400" b="1" dirty="0">
                <a:latin typeface="Courier New" pitchFamily="49" charset="0"/>
                <a:cs typeface="Times New Roman" pitchFamily="18" charset="0"/>
              </a:rPr>
              <a:t>j</a:t>
            </a:r>
            <a:r>
              <a:rPr lang="ru-RU" altLang="ru-RU" sz="2400" b="1" dirty="0">
                <a:latin typeface="Courier New" pitchFamily="49" charset="0"/>
                <a:cs typeface="Times New Roman" pitchFamily="18" charset="0"/>
              </a:rPr>
              <a:t>+</a:t>
            </a:r>
            <a:r>
              <a:rPr lang="ru-RU" altLang="ru-RU" sz="2400" b="1" dirty="0">
                <a:solidFill>
                  <a:schemeClr val="accent1"/>
                </a:solidFill>
                <a:latin typeface="Courier New" pitchFamily="49" charset="0"/>
                <a:cs typeface="Times New Roman" pitchFamily="18" charset="0"/>
              </a:rPr>
              <a:t>1</a:t>
            </a:r>
            <a:r>
              <a:rPr lang="ru-RU" altLang="ru-RU" sz="2400" b="1" dirty="0">
                <a:latin typeface="Courier New" pitchFamily="49" charset="0"/>
                <a:cs typeface="Times New Roman" pitchFamily="18" charset="0"/>
              </a:rPr>
              <a:t>]&lt;</a:t>
            </a:r>
            <a:r>
              <a:rPr lang="ru-RU" altLang="ru-RU" sz="24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ru-RU" sz="2400" b="1" dirty="0">
                <a:latin typeface="Courier New" pitchFamily="49" charset="0"/>
                <a:cs typeface="Times New Roman" pitchFamily="18" charset="0"/>
              </a:rPr>
              <a:t>A</a:t>
            </a:r>
            <a:r>
              <a:rPr lang="ru-RU" altLang="ru-RU" sz="2400" b="1" dirty="0">
                <a:latin typeface="Courier New" pitchFamily="49" charset="0"/>
                <a:cs typeface="Times New Roman" pitchFamily="18" charset="0"/>
              </a:rPr>
              <a:t>[</a:t>
            </a:r>
            <a:r>
              <a:rPr lang="en-US" altLang="ru-RU" sz="2400" b="1" dirty="0">
                <a:latin typeface="Courier New" pitchFamily="49" charset="0"/>
                <a:cs typeface="Times New Roman" pitchFamily="18" charset="0"/>
              </a:rPr>
              <a:t>j</a:t>
            </a:r>
            <a:r>
              <a:rPr lang="ru-RU" altLang="ru-RU" sz="2400" b="1" dirty="0">
                <a:latin typeface="Courier New" pitchFamily="49" charset="0"/>
                <a:cs typeface="Times New Roman" pitchFamily="18" charset="0"/>
              </a:rPr>
              <a:t>] то</a:t>
            </a:r>
          </a:p>
          <a:p>
            <a:pPr marL="179388" indent="-179388" algn="just" eaLnBrk="1" hangingPunct="1">
              <a:defRPr/>
            </a:pPr>
            <a:r>
              <a:rPr lang="ru-RU" altLang="ru-RU" sz="24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    </a:t>
            </a:r>
            <a:r>
              <a:rPr lang="en-US" altLang="ru-RU" sz="24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# </a:t>
            </a:r>
            <a:r>
              <a:rPr lang="ru-RU" altLang="ru-RU" sz="24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поменять местами A[</a:t>
            </a:r>
            <a:r>
              <a:rPr lang="en-US" altLang="ru-RU" sz="24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j</a:t>
            </a:r>
            <a:r>
              <a:rPr lang="ru-RU" altLang="ru-RU" sz="24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] и A[j+1]</a:t>
            </a:r>
          </a:p>
        </p:txBody>
      </p:sp>
      <p:sp>
        <p:nvSpPr>
          <p:cNvPr id="7" name="Rectangle 153"/>
          <p:cNvSpPr>
            <a:spLocks noChangeArrowheads="1"/>
          </p:cNvSpPr>
          <p:nvPr/>
        </p:nvSpPr>
        <p:spPr bwMode="auto">
          <a:xfrm>
            <a:off x="658838" y="3424249"/>
            <a:ext cx="2336800" cy="45878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eaLnBrk="1" hangingPunct="1"/>
            <a:r>
              <a:rPr lang="en-US" altLang="ru-RU" sz="2400" b="1" dirty="0">
                <a:solidFill>
                  <a:schemeClr val="accent1"/>
                </a:solidFill>
              </a:rPr>
              <a:t>2</a:t>
            </a:r>
            <a:r>
              <a:rPr lang="ru-RU" altLang="ru-RU" sz="2400" b="1" dirty="0">
                <a:solidFill>
                  <a:schemeClr val="accent1"/>
                </a:solidFill>
              </a:rPr>
              <a:t>-</a:t>
            </a:r>
            <a:r>
              <a:rPr lang="ru-RU" altLang="ru-RU" sz="2400" b="1" dirty="0" err="1">
                <a:solidFill>
                  <a:schemeClr val="accent1"/>
                </a:solidFill>
              </a:rPr>
              <a:t>й</a:t>
            </a:r>
            <a:r>
              <a:rPr lang="ru-RU" altLang="ru-RU" sz="2400" b="1" dirty="0">
                <a:solidFill>
                  <a:schemeClr val="accent1"/>
                </a:solidFill>
              </a:rPr>
              <a:t> проход</a:t>
            </a:r>
            <a:r>
              <a:rPr lang="en-US" altLang="ru-RU" sz="2400" b="1" dirty="0">
                <a:solidFill>
                  <a:schemeClr val="accent1"/>
                </a:solidFill>
              </a:rPr>
              <a:t>:</a:t>
            </a:r>
            <a:endParaRPr lang="ru-RU" altLang="ru-RU" sz="2400" b="1" dirty="0">
              <a:solidFill>
                <a:schemeClr val="accent1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916013" y="3870336"/>
            <a:ext cx="7227887" cy="120173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  <p:txBody>
          <a:bodyPr lIns="90000" tIns="46800" rIns="90000" bIns="46800">
            <a:spAutoFit/>
          </a:bodyPr>
          <a:lstStyle/>
          <a:p>
            <a:pPr marL="179388" indent="-179388" algn="just" eaLnBrk="1" hangingPunct="1">
              <a:defRPr/>
            </a:pPr>
            <a:r>
              <a:rPr lang="ru-RU" altLang="ru-RU" sz="2400" b="1" dirty="0">
                <a:latin typeface="Courier New" pitchFamily="49" charset="0"/>
                <a:cs typeface="Times New Roman" pitchFamily="18" charset="0"/>
              </a:rPr>
              <a:t>сделать для </a:t>
            </a:r>
            <a:r>
              <a:rPr lang="en-US" altLang="ru-RU" sz="2400" b="1" dirty="0">
                <a:latin typeface="Courier New" pitchFamily="49" charset="0"/>
                <a:cs typeface="Times New Roman" pitchFamily="18" charset="0"/>
              </a:rPr>
              <a:t>j </a:t>
            </a:r>
            <a:r>
              <a:rPr lang="ru-RU" altLang="ru-RU" sz="2400" b="1" dirty="0">
                <a:latin typeface="Courier New" pitchFamily="49" charset="0"/>
                <a:cs typeface="Times New Roman" pitchFamily="18" charset="0"/>
              </a:rPr>
              <a:t>от </a:t>
            </a:r>
            <a:r>
              <a:rPr lang="en-US" altLang="ru-RU" sz="2400" b="1" dirty="0">
                <a:latin typeface="Courier New" pitchFamily="49" charset="0"/>
                <a:cs typeface="Times New Roman" pitchFamily="18" charset="0"/>
              </a:rPr>
              <a:t>N</a:t>
            </a:r>
            <a:r>
              <a:rPr lang="ru-RU" altLang="ru-RU" sz="2400" b="1" dirty="0">
                <a:latin typeface="Courier New" pitchFamily="49" charset="0"/>
                <a:cs typeface="Times New Roman" pitchFamily="18" charset="0"/>
              </a:rPr>
              <a:t>-</a:t>
            </a:r>
            <a:r>
              <a:rPr lang="ru-RU" altLang="ru-RU" sz="2400" b="1" dirty="0">
                <a:solidFill>
                  <a:schemeClr val="accent1"/>
                </a:solidFill>
                <a:latin typeface="Courier New" pitchFamily="49" charset="0"/>
                <a:cs typeface="Times New Roman" pitchFamily="18" charset="0"/>
              </a:rPr>
              <a:t>2</a:t>
            </a:r>
            <a:r>
              <a:rPr lang="ru-RU" altLang="ru-RU" sz="2400" b="1" dirty="0">
                <a:latin typeface="Courier New" pitchFamily="49" charset="0"/>
                <a:cs typeface="Times New Roman" pitchFamily="18" charset="0"/>
              </a:rPr>
              <a:t> до </a:t>
            </a:r>
            <a:r>
              <a:rPr lang="en-US" altLang="ru-RU" sz="2400" b="1" dirty="0">
                <a:solidFill>
                  <a:srgbClr val="00B0F0"/>
                </a:solidFill>
                <a:latin typeface="Courier New" pitchFamily="49" charset="0"/>
                <a:cs typeface="Times New Roman" pitchFamily="18" charset="0"/>
              </a:rPr>
              <a:t>1</a:t>
            </a:r>
            <a:r>
              <a:rPr lang="ru-RU" altLang="ru-RU" sz="2400" b="1" dirty="0">
                <a:latin typeface="Courier New" pitchFamily="49" charset="0"/>
                <a:cs typeface="Times New Roman" pitchFamily="18" charset="0"/>
              </a:rPr>
              <a:t> шаг </a:t>
            </a:r>
            <a:r>
              <a:rPr lang="ru-RU" altLang="ru-RU" sz="2400" b="1" dirty="0">
                <a:solidFill>
                  <a:schemeClr val="accent1"/>
                </a:solidFill>
                <a:latin typeface="Courier New" pitchFamily="49" charset="0"/>
                <a:cs typeface="Times New Roman" pitchFamily="18" charset="0"/>
              </a:rPr>
              <a:t>-1</a:t>
            </a:r>
          </a:p>
          <a:p>
            <a:pPr marL="179388" indent="-179388" algn="just" eaLnBrk="1" hangingPunct="1">
              <a:defRPr/>
            </a:pPr>
            <a:r>
              <a:rPr lang="ru-RU" altLang="ru-RU" sz="2400" b="1" dirty="0">
                <a:latin typeface="Courier New" pitchFamily="49" charset="0"/>
                <a:cs typeface="Times New Roman" pitchFamily="18" charset="0"/>
              </a:rPr>
              <a:t>  если </a:t>
            </a:r>
            <a:r>
              <a:rPr lang="en-US" altLang="ru-RU" sz="2400" b="1" dirty="0">
                <a:latin typeface="Courier New" pitchFamily="49" charset="0"/>
                <a:cs typeface="Times New Roman" pitchFamily="18" charset="0"/>
              </a:rPr>
              <a:t>A</a:t>
            </a:r>
            <a:r>
              <a:rPr lang="ru-RU" altLang="ru-RU" sz="2400" b="1" dirty="0">
                <a:latin typeface="Courier New" pitchFamily="49" charset="0"/>
                <a:cs typeface="Times New Roman" pitchFamily="18" charset="0"/>
              </a:rPr>
              <a:t>[</a:t>
            </a:r>
            <a:r>
              <a:rPr lang="en-US" altLang="ru-RU" sz="2400" b="1" dirty="0">
                <a:latin typeface="Courier New" pitchFamily="49" charset="0"/>
                <a:cs typeface="Times New Roman" pitchFamily="18" charset="0"/>
              </a:rPr>
              <a:t>j</a:t>
            </a:r>
            <a:r>
              <a:rPr lang="ru-RU" altLang="ru-RU" sz="2400" b="1" dirty="0">
                <a:latin typeface="Courier New" pitchFamily="49" charset="0"/>
                <a:cs typeface="Times New Roman" pitchFamily="18" charset="0"/>
              </a:rPr>
              <a:t>+</a:t>
            </a:r>
            <a:r>
              <a:rPr lang="ru-RU" altLang="ru-RU" sz="2400" b="1" dirty="0">
                <a:solidFill>
                  <a:schemeClr val="accent1"/>
                </a:solidFill>
                <a:latin typeface="Courier New" pitchFamily="49" charset="0"/>
                <a:cs typeface="Times New Roman" pitchFamily="18" charset="0"/>
              </a:rPr>
              <a:t>1</a:t>
            </a:r>
            <a:r>
              <a:rPr lang="ru-RU" altLang="ru-RU" sz="2400" b="1" dirty="0">
                <a:latin typeface="Courier New" pitchFamily="49" charset="0"/>
                <a:cs typeface="Times New Roman" pitchFamily="18" charset="0"/>
              </a:rPr>
              <a:t>]&lt;</a:t>
            </a:r>
            <a:r>
              <a:rPr lang="ru-RU" altLang="ru-RU" sz="24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altLang="ru-RU" sz="2400" b="1" dirty="0">
                <a:latin typeface="Courier New" pitchFamily="49" charset="0"/>
                <a:cs typeface="Times New Roman" pitchFamily="18" charset="0"/>
              </a:rPr>
              <a:t>A</a:t>
            </a:r>
            <a:r>
              <a:rPr lang="ru-RU" altLang="ru-RU" sz="2400" b="1" dirty="0">
                <a:latin typeface="Courier New" pitchFamily="49" charset="0"/>
                <a:cs typeface="Times New Roman" pitchFamily="18" charset="0"/>
              </a:rPr>
              <a:t>[</a:t>
            </a:r>
            <a:r>
              <a:rPr lang="en-US" altLang="ru-RU" sz="2400" b="1" dirty="0">
                <a:latin typeface="Courier New" pitchFamily="49" charset="0"/>
                <a:cs typeface="Times New Roman" pitchFamily="18" charset="0"/>
              </a:rPr>
              <a:t>j</a:t>
            </a:r>
            <a:r>
              <a:rPr lang="ru-RU" altLang="ru-RU" sz="2400" b="1" dirty="0">
                <a:latin typeface="Courier New" pitchFamily="49" charset="0"/>
                <a:cs typeface="Times New Roman" pitchFamily="18" charset="0"/>
              </a:rPr>
              <a:t>] то</a:t>
            </a:r>
          </a:p>
          <a:p>
            <a:pPr marL="179388" indent="-179388" algn="just" eaLnBrk="1" hangingPunct="1">
              <a:defRPr/>
            </a:pPr>
            <a:r>
              <a:rPr lang="ru-RU" altLang="ru-RU" sz="24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    </a:t>
            </a:r>
            <a:r>
              <a:rPr lang="en-US" altLang="ru-RU" sz="24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# </a:t>
            </a:r>
            <a:r>
              <a:rPr lang="ru-RU" altLang="ru-RU" sz="24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поменять местами A[</a:t>
            </a:r>
            <a:r>
              <a:rPr lang="en-US" altLang="ru-RU" sz="24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j</a:t>
            </a:r>
            <a:r>
              <a:rPr lang="ru-RU" altLang="ru-RU" sz="24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] и A[j+1]</a:t>
            </a: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5222900" y="3846524"/>
            <a:ext cx="466725" cy="468312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/>
          <a:lstStyle/>
          <a:p>
            <a:pPr algn="ctr" eaLnBrk="1" hangingPunct="1"/>
            <a:r>
              <a:rPr lang="en-US" altLang="ru-RU" sz="2400" b="1" dirty="0">
                <a:solidFill>
                  <a:schemeClr val="accent1"/>
                </a:solidFill>
                <a:latin typeface="Courier New" pitchFamily="49" charset="0"/>
              </a:rPr>
              <a:t>1</a:t>
            </a:r>
            <a:endParaRPr lang="ru-RU" altLang="ru-RU" dirty="0">
              <a:solidFill>
                <a:schemeClr val="accent1"/>
              </a:solidFill>
            </a:endParaRPr>
          </a:p>
        </p:txBody>
      </p:sp>
      <p:sp>
        <p:nvSpPr>
          <p:cNvPr id="10" name="AutoShape 59"/>
          <p:cNvSpPr>
            <a:spLocks noChangeArrowheads="1"/>
          </p:cNvSpPr>
          <p:nvPr/>
        </p:nvSpPr>
        <p:spPr bwMode="auto">
          <a:xfrm>
            <a:off x="5438800" y="2998799"/>
            <a:ext cx="2373313" cy="739775"/>
          </a:xfrm>
          <a:prstGeom prst="wedgeRoundRectCallout">
            <a:avLst>
              <a:gd name="adj1" fmla="val -50303"/>
              <a:gd name="adj2" fmla="val 75555"/>
              <a:gd name="adj3" fmla="val 16667"/>
            </a:avLst>
          </a:prstGeom>
          <a:ln>
            <a:headEnd/>
            <a:tailEnd type="none" w="lg" len="lg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>
                <a:latin typeface="Arial" panose="020B0604020202020204" pitchFamily="34" charset="0"/>
              </a:rPr>
              <a:t>единственное отличие!</a:t>
            </a:r>
            <a:endParaRPr lang="ru-RU" sz="2000" dirty="0">
              <a:latin typeface="Arial" panose="020B0604020202020204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0" y="84119"/>
            <a:ext cx="9144000" cy="773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6000" b="1" i="0" u="none" strike="noStrike" kern="1200" cap="none" spc="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Метод пузырька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2071670" y="4857760"/>
            <a:ext cx="4357718" cy="1785926"/>
            <a:chOff x="395536" y="1262494"/>
            <a:chExt cx="8748463" cy="3665265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395536" y="1262494"/>
              <a:ext cx="8748463" cy="3665265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39553" y="3576644"/>
              <a:ext cx="1658601" cy="107649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ru-RU" sz="2400" dirty="0" smtClean="0">
                  <a:solidFill>
                    <a:sysClr val="windowText" lastClr="000000"/>
                  </a:solidFill>
                  <a:latin typeface="Arial Black" panose="020B0A04020102020204" pitchFamily="34" charset="0"/>
                </a:rPr>
                <a:t>1</a:t>
              </a:r>
              <a:endParaRPr lang="ru-RU" sz="2400" dirty="0">
                <a:solidFill>
                  <a:sysClr val="windowText" lastClr="00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2198154" y="3576644"/>
              <a:ext cx="1658601" cy="107649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ru-RU" sz="2400" dirty="0" smtClean="0">
                  <a:solidFill>
                    <a:sysClr val="windowText" lastClr="000000"/>
                  </a:solidFill>
                  <a:latin typeface="Arial Black" panose="020B0A04020102020204" pitchFamily="34" charset="0"/>
                </a:rPr>
                <a:t>2</a:t>
              </a:r>
              <a:endParaRPr lang="ru-RU" sz="2400" dirty="0">
                <a:solidFill>
                  <a:sysClr val="windowText" lastClr="00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3856755" y="3576644"/>
              <a:ext cx="1658601" cy="107649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ru-RU" sz="2400" dirty="0" smtClean="0">
                  <a:solidFill>
                    <a:sysClr val="windowText" lastClr="000000"/>
                  </a:solidFill>
                  <a:latin typeface="Arial Black" panose="020B0A04020102020204" pitchFamily="34" charset="0"/>
                </a:rPr>
                <a:t>3</a:t>
              </a:r>
              <a:endParaRPr lang="ru-RU" sz="2400" dirty="0">
                <a:solidFill>
                  <a:sysClr val="windowText" lastClr="00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5515355" y="3576644"/>
              <a:ext cx="1658601" cy="107649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ru-RU" sz="2400" dirty="0" smtClean="0">
                  <a:solidFill>
                    <a:sysClr val="windowText" lastClr="000000"/>
                  </a:solidFill>
                  <a:latin typeface="Arial Black" panose="020B0A04020102020204" pitchFamily="34" charset="0"/>
                </a:rPr>
                <a:t>4</a:t>
              </a:r>
              <a:endParaRPr lang="ru-RU" sz="2400" dirty="0">
                <a:solidFill>
                  <a:sysClr val="windowText" lastClr="000000"/>
                </a:solidFill>
                <a:latin typeface="Arial Black" panose="020B0A0402010202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173956" y="3576644"/>
              <a:ext cx="1658601" cy="1076492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100000">
                  <a:schemeClr val="bg1"/>
                </a:gs>
              </a:gsLst>
              <a:lin ang="16200000" scaled="1"/>
              <a:tileRect/>
            </a:gra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 anchorCtr="0"/>
            <a:lstStyle/>
            <a:p>
              <a:pPr algn="ctr"/>
              <a:r>
                <a:rPr lang="ru-RU" sz="2400" dirty="0" smtClean="0">
                  <a:solidFill>
                    <a:sysClr val="windowText" lastClr="000000"/>
                  </a:solidFill>
                  <a:latin typeface="Arial Black" panose="020B0A04020102020204" pitchFamily="34" charset="0"/>
                </a:rPr>
                <a:t>5</a:t>
              </a:r>
              <a:endParaRPr lang="ru-RU" sz="2400" dirty="0">
                <a:solidFill>
                  <a:sysClr val="windowText" lastClr="000000"/>
                </a:solidFill>
                <a:latin typeface="Arial Black" panose="020B0A04020102020204" pitchFamily="34" charset="0"/>
              </a:endParaRPr>
            </a:p>
          </p:txBody>
        </p:sp>
        <p:grpSp>
          <p:nvGrpSpPr>
            <p:cNvPr id="19" name="Группа 2-5"/>
            <p:cNvGrpSpPr/>
            <p:nvPr/>
          </p:nvGrpSpPr>
          <p:grpSpPr>
            <a:xfrm>
              <a:off x="7164472" y="2183100"/>
              <a:ext cx="1656000" cy="1656000"/>
              <a:chOff x="2114693" y="836712"/>
              <a:chExt cx="1659064" cy="1659064"/>
            </a:xfrm>
          </p:grpSpPr>
          <p:sp>
            <p:nvSpPr>
              <p:cNvPr id="32" name="Овал 31"/>
              <p:cNvSpPr/>
              <p:nvPr/>
            </p:nvSpPr>
            <p:spPr>
              <a:xfrm>
                <a:off x="2114693" y="836712"/>
                <a:ext cx="1659064" cy="1659064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/>
              </a:p>
            </p:txBody>
          </p:sp>
          <p:pic>
            <p:nvPicPr>
              <p:cNvPr id="33" name="Picture 2" descr="D:\Documents and Settings\Администратор.HOME-FDD52612A3\Рабочий стол\Ирина_Раб стол\10 Презентации для Босовой\Рисунки общие\8cxne986i.png"/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39751" y="962637"/>
                <a:ext cx="1177351" cy="87969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0" name="Группа 4-4"/>
            <p:cNvGrpSpPr/>
            <p:nvPr/>
          </p:nvGrpSpPr>
          <p:grpSpPr>
            <a:xfrm>
              <a:off x="5606654" y="2273100"/>
              <a:ext cx="1476000" cy="1476000"/>
              <a:chOff x="6732240" y="1041479"/>
              <a:chExt cx="1584176" cy="1523426"/>
            </a:xfrm>
          </p:grpSpPr>
          <p:sp>
            <p:nvSpPr>
              <p:cNvPr id="30" name="Овал 29"/>
              <p:cNvSpPr/>
              <p:nvPr/>
            </p:nvSpPr>
            <p:spPr>
              <a:xfrm>
                <a:off x="6732240" y="1041479"/>
                <a:ext cx="1584176" cy="1523426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/>
              </a:p>
            </p:txBody>
          </p:sp>
          <p:pic>
            <p:nvPicPr>
              <p:cNvPr id="31" name="Picture 2" descr="D:\Documents and Settings\Администратор.HOME-FDD52612A3\Рабочий стол\Ирина_Раб стол\10 Презентации для Босовой\Рисунки общие\8cxne986i.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24019" y="1189957"/>
                <a:ext cx="1000618" cy="74764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1" name="Группа 1-3"/>
            <p:cNvGrpSpPr/>
            <p:nvPr/>
          </p:nvGrpSpPr>
          <p:grpSpPr>
            <a:xfrm>
              <a:off x="4096501" y="2399100"/>
              <a:ext cx="1224000" cy="1224000"/>
              <a:chOff x="480155" y="1124744"/>
              <a:chExt cx="1440160" cy="1440160"/>
            </a:xfrm>
          </p:grpSpPr>
          <p:sp>
            <p:nvSpPr>
              <p:cNvPr id="28" name="Овал 27"/>
              <p:cNvSpPr/>
              <p:nvPr/>
            </p:nvSpPr>
            <p:spPr>
              <a:xfrm>
                <a:off x="480155" y="1124744"/>
                <a:ext cx="1440160" cy="1440160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lin ang="18900000" scaled="1"/>
                <a:tileRect/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/>
              </a:p>
            </p:txBody>
          </p:sp>
          <p:pic>
            <p:nvPicPr>
              <p:cNvPr id="29" name="Picture 2" descr="D:\Documents and Settings\Администратор.HOME-FDD52612A3\Рабочий стол\Ирина_Раб стол\10 Презентации для Босовой\Рисунки общие\8cxne986i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1973" y="1359245"/>
                <a:ext cx="864679" cy="64607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2" name="Группа 3-2"/>
            <p:cNvGrpSpPr/>
            <p:nvPr/>
          </p:nvGrpSpPr>
          <p:grpSpPr>
            <a:xfrm>
              <a:off x="2523454" y="2516505"/>
              <a:ext cx="1008000" cy="1008000"/>
              <a:chOff x="5220072" y="1402482"/>
              <a:chExt cx="1224136" cy="1177193"/>
            </a:xfrm>
          </p:grpSpPr>
          <p:sp>
            <p:nvSpPr>
              <p:cNvPr id="26" name="Овал 25"/>
              <p:cNvSpPr/>
              <p:nvPr/>
            </p:nvSpPr>
            <p:spPr>
              <a:xfrm>
                <a:off x="5220072" y="1402482"/>
                <a:ext cx="1224136" cy="1177193"/>
              </a:xfrm>
              <a:prstGeom prst="ellipse">
                <a:avLst/>
              </a:prstGeom>
              <a:gradFill>
                <a:gsLst>
                  <a:gs pos="0">
                    <a:schemeClr val="accent6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</a:gradFill>
            </p:spPr>
            <p:style>
              <a:lnRef idx="0">
                <a:schemeClr val="accent1"/>
              </a:lnRef>
              <a:fillRef idx="3">
                <a:schemeClr val="accent1"/>
              </a:fillRef>
              <a:effectRef idx="3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/>
              </a:p>
            </p:txBody>
          </p:sp>
          <p:pic>
            <p:nvPicPr>
              <p:cNvPr id="27" name="Picture 2" descr="D:\Documents and Settings\Администратор.HOME-FDD52612A3\Рабочий стол\Ирина_Раб стол\10 Презентации для Босовой\Рисунки общие\8cxne986i.png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69888" y="1538636"/>
                <a:ext cx="697268" cy="5209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23" name="Группа 5-1"/>
            <p:cNvGrpSpPr/>
            <p:nvPr/>
          </p:nvGrpSpPr>
          <p:grpSpPr>
            <a:xfrm>
              <a:off x="1008853" y="2660505"/>
              <a:ext cx="720000" cy="720000"/>
              <a:chOff x="4008547" y="1556792"/>
              <a:chExt cx="1008112" cy="1008112"/>
            </a:xfrm>
          </p:grpSpPr>
          <p:sp>
            <p:nvSpPr>
              <p:cNvPr id="24" name="Овал 23"/>
              <p:cNvSpPr/>
              <p:nvPr/>
            </p:nvSpPr>
            <p:spPr>
              <a:xfrm>
                <a:off x="4008547" y="1556792"/>
                <a:ext cx="1008112" cy="100811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6">
                      <a:lumMod val="75000"/>
                    </a:schemeClr>
                  </a:gs>
                  <a:gs pos="50000">
                    <a:srgbClr val="FFC000">
                      <a:shade val="67500"/>
                      <a:satMod val="115000"/>
                    </a:srgbClr>
                  </a:gs>
                  <a:gs pos="100000">
                    <a:srgbClr val="FFC000">
                      <a:shade val="100000"/>
                      <a:satMod val="115000"/>
                    </a:srgbClr>
                  </a:gs>
                </a:gsLst>
                <a:path path="circle">
                  <a:fillToRect l="100000" t="100000"/>
                </a:path>
                <a:tileRect r="-100000" b="-100000"/>
              </a:gradFill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/>
              </a:p>
            </p:txBody>
          </p:sp>
          <p:pic>
            <p:nvPicPr>
              <p:cNvPr id="25" name="Picture 2" descr="D:\Documents and Settings\Администратор.HOME-FDD52612A3\Рабочий стол\Ирина_Раб стол\10 Презентации для Босовой\Рисунки общие\8cxne986i.png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11377" y="1699984"/>
                <a:ext cx="602451" cy="45013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153"/>
          <p:cNvSpPr>
            <a:spLocks noChangeArrowheads="1"/>
          </p:cNvSpPr>
          <p:nvPr/>
        </p:nvSpPr>
        <p:spPr bwMode="auto">
          <a:xfrm>
            <a:off x="369888" y="1425588"/>
            <a:ext cx="2336800" cy="45878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eaLnBrk="1" hangingPunct="1"/>
            <a:r>
              <a:rPr lang="ru-RU" altLang="ru-RU" sz="2400" b="1" dirty="0">
                <a:solidFill>
                  <a:schemeClr val="accent1"/>
                </a:solidFill>
              </a:rPr>
              <a:t>1-й проход</a:t>
            </a:r>
            <a:r>
              <a:rPr lang="en-US" altLang="ru-RU" sz="2400" b="1" dirty="0">
                <a:solidFill>
                  <a:schemeClr val="accent1"/>
                </a:solidFill>
              </a:rPr>
              <a:t>:</a:t>
            </a:r>
            <a:endParaRPr lang="ru-RU" altLang="ru-RU" sz="2400" b="1" dirty="0">
              <a:solidFill>
                <a:schemeClr val="accent1"/>
              </a:solidFill>
            </a:endParaRPr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27063" y="1871675"/>
            <a:ext cx="7227887" cy="120173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  <p:txBody>
          <a:bodyPr lIns="90000" tIns="46800" rIns="90000" bIns="46800">
            <a:spAutoFit/>
          </a:bodyPr>
          <a:lstStyle/>
          <a:p>
            <a:pPr marL="179388" indent="-92075" algn="just" eaLnBrk="1" hangingPunct="1">
              <a:defRPr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for</a:t>
            </a: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 j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in</a:t>
            </a: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range</a:t>
            </a: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(N-</a:t>
            </a:r>
            <a:r>
              <a:rPr lang="en-US" sz="2400" b="1" dirty="0">
                <a:solidFill>
                  <a:schemeClr val="accent1"/>
                </a:solidFill>
                <a:latin typeface="Courier New" pitchFamily="49" charset="0"/>
                <a:cs typeface="Times New Roman" pitchFamily="18" charset="0"/>
              </a:rPr>
              <a:t>2</a:t>
            </a: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,</a:t>
            </a:r>
            <a:r>
              <a:rPr lang="en-US" sz="2400" b="1" dirty="0">
                <a:solidFill>
                  <a:schemeClr val="accent1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en-US" sz="2400" b="1" dirty="0">
                <a:solidFill>
                  <a:schemeClr val="accent1"/>
                </a:solidFill>
                <a:latin typeface="Courier New" pitchFamily="49" charset="0"/>
                <a:cs typeface="Times New Roman" pitchFamily="18" charset="0"/>
              </a:rPr>
              <a:t>-1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 </a:t>
            </a: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,</a:t>
            </a:r>
            <a:r>
              <a:rPr lang="en-US" sz="2400" b="1" dirty="0">
                <a:solidFill>
                  <a:schemeClr val="accent1"/>
                </a:solidFill>
                <a:latin typeface="Courier New" pitchFamily="49" charset="0"/>
                <a:cs typeface="Times New Roman" pitchFamily="18" charset="0"/>
              </a:rPr>
              <a:t>-1</a:t>
            </a: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):</a:t>
            </a:r>
            <a:endParaRPr lang="ru-RU" sz="2400" b="1" dirty="0">
              <a:latin typeface="Courier New" pitchFamily="49" charset="0"/>
              <a:cs typeface="Times New Roman" pitchFamily="18" charset="0"/>
            </a:endParaRPr>
          </a:p>
          <a:p>
            <a:pPr marL="179388" indent="-92075" algn="just" eaLnBrk="1" hangingPunct="1">
              <a:defRPr/>
            </a:pP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  </a:t>
            </a:r>
            <a:r>
              <a:rPr lang="ru-RU" sz="2400" b="1" dirty="0" err="1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if</a:t>
            </a:r>
            <a:r>
              <a:rPr lang="ru-RU" sz="2400" b="1" dirty="0">
                <a:latin typeface="Courier New" pitchFamily="49" charset="0"/>
                <a:cs typeface="Times New Roman" pitchFamily="18" charset="0"/>
              </a:rPr>
              <a:t> A[j+</a:t>
            </a:r>
            <a:r>
              <a:rPr lang="ru-RU" sz="2400" b="1" dirty="0">
                <a:solidFill>
                  <a:schemeClr val="accent1"/>
                </a:solidFill>
                <a:latin typeface="Courier New" pitchFamily="49" charset="0"/>
                <a:cs typeface="Times New Roman" pitchFamily="18" charset="0"/>
              </a:rPr>
              <a:t>1</a:t>
            </a:r>
            <a:r>
              <a:rPr lang="ru-RU" sz="2400" b="1" dirty="0">
                <a:latin typeface="Courier New" pitchFamily="49" charset="0"/>
                <a:cs typeface="Times New Roman" pitchFamily="18" charset="0"/>
              </a:rPr>
              <a:t>]&lt;</a:t>
            </a:r>
            <a:r>
              <a:rPr lang="ru-RU" sz="24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latin typeface="Courier New" pitchFamily="49" charset="0"/>
                <a:cs typeface="Times New Roman" pitchFamily="18" charset="0"/>
              </a:rPr>
              <a:t>A[</a:t>
            </a:r>
            <a:r>
              <a:rPr lang="ru-RU" sz="2400" b="1" dirty="0" err="1">
                <a:latin typeface="Courier New" pitchFamily="49" charset="0"/>
                <a:cs typeface="Times New Roman" pitchFamily="18" charset="0"/>
              </a:rPr>
              <a:t>j</a:t>
            </a:r>
            <a:r>
              <a:rPr lang="ru-RU" sz="2400" b="1" dirty="0">
                <a:latin typeface="Courier New" pitchFamily="49" charset="0"/>
                <a:cs typeface="Times New Roman" pitchFamily="18" charset="0"/>
              </a:rPr>
              <a:t>]:</a:t>
            </a:r>
          </a:p>
          <a:p>
            <a:pPr marL="179388" indent="-92075" algn="just" eaLnBrk="1" hangingPunct="1">
              <a:defRPr/>
            </a:pPr>
            <a:r>
              <a:rPr lang="ru-RU" sz="24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    </a:t>
            </a:r>
            <a:r>
              <a:rPr lang="en-US" sz="24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# </a:t>
            </a:r>
            <a:r>
              <a:rPr lang="ru-RU" sz="24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поменять местами A[</a:t>
            </a:r>
            <a:r>
              <a:rPr lang="en-US" sz="24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j</a:t>
            </a:r>
            <a:r>
              <a:rPr lang="ru-RU" sz="24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] и A[j+1]</a:t>
            </a:r>
          </a:p>
        </p:txBody>
      </p:sp>
      <p:sp>
        <p:nvSpPr>
          <p:cNvPr id="7" name="Rectangle 153"/>
          <p:cNvSpPr>
            <a:spLocks noChangeArrowheads="1"/>
          </p:cNvSpPr>
          <p:nvPr/>
        </p:nvSpPr>
        <p:spPr bwMode="auto">
          <a:xfrm>
            <a:off x="369888" y="3638563"/>
            <a:ext cx="2336800" cy="458787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</p:spPr>
        <p:txBody>
          <a:bodyPr wrap="none" lIns="90000" tIns="46800" rIns="90000" bIns="46800" anchor="ctr"/>
          <a:lstStyle/>
          <a:p>
            <a:pPr eaLnBrk="1" hangingPunct="1"/>
            <a:r>
              <a:rPr lang="en-US" altLang="ru-RU" sz="2400" b="1" dirty="0">
                <a:solidFill>
                  <a:schemeClr val="accent1"/>
                </a:solidFill>
              </a:rPr>
              <a:t>2</a:t>
            </a:r>
            <a:r>
              <a:rPr lang="ru-RU" altLang="ru-RU" sz="2400" b="1" dirty="0">
                <a:solidFill>
                  <a:schemeClr val="accent1"/>
                </a:solidFill>
              </a:rPr>
              <a:t>-</a:t>
            </a:r>
            <a:r>
              <a:rPr lang="ru-RU" altLang="ru-RU" sz="2400" b="1" dirty="0" err="1">
                <a:solidFill>
                  <a:schemeClr val="accent1"/>
                </a:solidFill>
              </a:rPr>
              <a:t>й</a:t>
            </a:r>
            <a:r>
              <a:rPr lang="ru-RU" altLang="ru-RU" sz="2400" b="1" dirty="0">
                <a:solidFill>
                  <a:schemeClr val="accent1"/>
                </a:solidFill>
              </a:rPr>
              <a:t> проход</a:t>
            </a:r>
            <a:r>
              <a:rPr lang="en-US" altLang="ru-RU" sz="2400" b="1" dirty="0">
                <a:solidFill>
                  <a:schemeClr val="accent1"/>
                </a:solidFill>
              </a:rPr>
              <a:t>:</a:t>
            </a:r>
            <a:endParaRPr lang="ru-RU" altLang="ru-RU" sz="2400" b="1" dirty="0">
              <a:solidFill>
                <a:schemeClr val="accent1"/>
              </a:solidFill>
            </a:endParaRP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627063" y="4084650"/>
            <a:ext cx="7227887" cy="1201738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  <p:txBody>
          <a:bodyPr lIns="90000" tIns="46800" rIns="90000" bIns="46800">
            <a:spAutoFit/>
          </a:bodyPr>
          <a:lstStyle/>
          <a:p>
            <a:pPr marL="179388" indent="-92075" algn="just" eaLnBrk="1" hangingPunct="1">
              <a:defRPr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for</a:t>
            </a:r>
            <a:r>
              <a:rPr lang="en-US" sz="2400" b="1" dirty="0">
                <a:solidFill>
                  <a:srgbClr val="000099"/>
                </a:solidFill>
                <a:latin typeface="Courier New" pitchFamily="49" charset="0"/>
                <a:cs typeface="Times New Roman" pitchFamily="18" charset="0"/>
              </a:rPr>
              <a:t> </a:t>
            </a: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j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in</a:t>
            </a: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range</a:t>
            </a: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(N-</a:t>
            </a:r>
            <a:r>
              <a:rPr lang="en-US" sz="2400" b="1" dirty="0">
                <a:solidFill>
                  <a:schemeClr val="accent1"/>
                </a:solidFill>
                <a:latin typeface="Courier New" pitchFamily="49" charset="0"/>
                <a:cs typeface="Times New Roman" pitchFamily="18" charset="0"/>
              </a:rPr>
              <a:t>2</a:t>
            </a: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,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B0F0"/>
                </a:solidFill>
                <a:latin typeface="Calibri" pitchFamily="34" charset="0"/>
                <a:cs typeface="Times New Roman" pitchFamily="18" charset="0"/>
              </a:rPr>
              <a:t> </a:t>
            </a:r>
            <a:r>
              <a:rPr lang="en-US" sz="2400" b="1" dirty="0">
                <a:solidFill>
                  <a:srgbClr val="00B0F0"/>
                </a:solidFill>
                <a:latin typeface="Courier New" pitchFamily="49" charset="0"/>
                <a:cs typeface="Times New Roman" pitchFamily="18" charset="0"/>
              </a:rPr>
              <a:t>0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 </a:t>
            </a: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,</a:t>
            </a:r>
            <a:r>
              <a:rPr lang="en-US" sz="2400" b="1" dirty="0">
                <a:solidFill>
                  <a:schemeClr val="accent1"/>
                </a:solidFill>
                <a:latin typeface="Courier New" pitchFamily="49" charset="0"/>
                <a:cs typeface="Times New Roman" pitchFamily="18" charset="0"/>
              </a:rPr>
              <a:t>-1</a:t>
            </a: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):</a:t>
            </a:r>
            <a:endParaRPr lang="ru-RU" sz="2400" b="1" dirty="0">
              <a:latin typeface="Courier New" pitchFamily="49" charset="0"/>
              <a:cs typeface="Times New Roman" pitchFamily="18" charset="0"/>
            </a:endParaRPr>
          </a:p>
          <a:p>
            <a:pPr marL="179388" indent="-92075" algn="just" eaLnBrk="1" hangingPunct="1">
              <a:defRPr/>
            </a:pP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if</a:t>
            </a:r>
            <a:r>
              <a:rPr lang="ru-RU" sz="2400" b="1" dirty="0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 </a:t>
            </a:r>
            <a:r>
              <a:rPr lang="ru-RU" sz="2400" b="1" dirty="0">
                <a:latin typeface="Courier New" pitchFamily="49" charset="0"/>
                <a:cs typeface="Times New Roman" pitchFamily="18" charset="0"/>
              </a:rPr>
              <a:t>A[j+</a:t>
            </a:r>
            <a:r>
              <a:rPr lang="ru-RU" sz="2400" b="1" dirty="0">
                <a:solidFill>
                  <a:schemeClr val="accent1"/>
                </a:solidFill>
                <a:latin typeface="Courier New" pitchFamily="49" charset="0"/>
                <a:cs typeface="Times New Roman" pitchFamily="18" charset="0"/>
              </a:rPr>
              <a:t>1</a:t>
            </a:r>
            <a:r>
              <a:rPr lang="ru-RU" sz="2400" b="1" dirty="0">
                <a:latin typeface="Courier New" pitchFamily="49" charset="0"/>
                <a:cs typeface="Times New Roman" pitchFamily="18" charset="0"/>
              </a:rPr>
              <a:t>]&lt;</a:t>
            </a:r>
            <a:r>
              <a:rPr lang="ru-RU" sz="24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ru-RU" sz="2400" b="1" dirty="0">
                <a:latin typeface="Courier New" pitchFamily="49" charset="0"/>
                <a:cs typeface="Times New Roman" pitchFamily="18" charset="0"/>
              </a:rPr>
              <a:t>A[</a:t>
            </a:r>
            <a:r>
              <a:rPr lang="ru-RU" sz="2400" b="1" dirty="0" err="1">
                <a:latin typeface="Courier New" pitchFamily="49" charset="0"/>
                <a:cs typeface="Times New Roman" pitchFamily="18" charset="0"/>
              </a:rPr>
              <a:t>j</a:t>
            </a:r>
            <a:r>
              <a:rPr lang="ru-RU" sz="2400" b="1" dirty="0">
                <a:latin typeface="Courier New" pitchFamily="49" charset="0"/>
                <a:cs typeface="Times New Roman" pitchFamily="18" charset="0"/>
              </a:rPr>
              <a:t>]:</a:t>
            </a:r>
          </a:p>
          <a:p>
            <a:pPr marL="179388" indent="-92075" algn="just" eaLnBrk="1" hangingPunct="1">
              <a:defRPr/>
            </a:pPr>
            <a:r>
              <a:rPr lang="ru-RU" sz="24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    </a:t>
            </a:r>
            <a:r>
              <a:rPr lang="en-US" sz="24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# </a:t>
            </a:r>
            <a:r>
              <a:rPr lang="ru-RU" sz="24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поменять местами A[</a:t>
            </a:r>
            <a:r>
              <a:rPr lang="en-US" sz="24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j</a:t>
            </a:r>
            <a:r>
              <a:rPr lang="ru-RU" sz="2400" b="1" dirty="0">
                <a:solidFill>
                  <a:srgbClr val="008000"/>
                </a:solidFill>
                <a:latin typeface="Courier New" pitchFamily="49" charset="0"/>
                <a:cs typeface="Times New Roman" pitchFamily="18" charset="0"/>
              </a:rPr>
              <a:t>] и A[j+1]</a:t>
            </a:r>
          </a:p>
        </p:txBody>
      </p:sp>
      <p:sp>
        <p:nvSpPr>
          <p:cNvPr id="9" name="Овал 8"/>
          <p:cNvSpPr>
            <a:spLocks noChangeArrowheads="1"/>
          </p:cNvSpPr>
          <p:nvPr/>
        </p:nvSpPr>
        <p:spPr bwMode="auto">
          <a:xfrm>
            <a:off x="4248150" y="4060838"/>
            <a:ext cx="466725" cy="468312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/>
          <a:lstStyle/>
          <a:p>
            <a:pPr algn="ctr" eaLnBrk="1" hangingPunct="1"/>
            <a:r>
              <a:rPr lang="en-US" altLang="ru-RU" sz="2400" b="1" dirty="0">
                <a:solidFill>
                  <a:schemeClr val="accent1"/>
                </a:solidFill>
                <a:latin typeface="Courier New" pitchFamily="49" charset="0"/>
              </a:rPr>
              <a:t>0</a:t>
            </a:r>
            <a:endParaRPr lang="ru-RU" altLang="ru-RU" dirty="0">
              <a:solidFill>
                <a:schemeClr val="accent1"/>
              </a:solidFill>
            </a:endParaRPr>
          </a:p>
        </p:txBody>
      </p:sp>
      <p:sp>
        <p:nvSpPr>
          <p:cNvPr id="10" name="AutoShape 59"/>
          <p:cNvSpPr>
            <a:spLocks noChangeArrowheads="1"/>
          </p:cNvSpPr>
          <p:nvPr/>
        </p:nvSpPr>
        <p:spPr bwMode="auto">
          <a:xfrm>
            <a:off x="4573588" y="3159138"/>
            <a:ext cx="2373312" cy="739775"/>
          </a:xfrm>
          <a:prstGeom prst="wedgeRoundRectCallout">
            <a:avLst>
              <a:gd name="adj1" fmla="val -50303"/>
              <a:gd name="adj2" fmla="val 75555"/>
              <a:gd name="adj3" fmla="val 16667"/>
            </a:avLst>
          </a:prstGeom>
          <a:ln>
            <a:headEnd/>
            <a:tailEnd type="none" w="lg" len="lg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0000" tIns="46800" rIns="90000" bIns="46800"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ru-RU" sz="2400" dirty="0">
                <a:latin typeface="Arial" panose="020B0604020202020204" pitchFamily="34" charset="0"/>
              </a:rPr>
              <a:t>единственное отличие!</a:t>
            </a:r>
            <a:endParaRPr lang="ru-RU" sz="2000" dirty="0">
              <a:latin typeface="Arial" panose="020B0604020202020204" pitchFamily="34" charset="0"/>
            </a:endParaRPr>
          </a:p>
        </p:txBody>
      </p:sp>
      <p:sp>
        <p:nvSpPr>
          <p:cNvPr id="11" name="Скругленная прямоугольная выноска 10"/>
          <p:cNvSpPr/>
          <p:nvPr/>
        </p:nvSpPr>
        <p:spPr>
          <a:xfrm>
            <a:off x="3836988" y="1125550"/>
            <a:ext cx="3536950" cy="509588"/>
          </a:xfrm>
          <a:prstGeom prst="wedgeRoundRectCallout">
            <a:avLst>
              <a:gd name="adj1" fmla="val -39608"/>
              <a:gd name="adj2" fmla="val 115780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ru-RU" sz="2400" b="1" dirty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от </a:t>
            </a:r>
            <a:r>
              <a:rPr lang="en-US" sz="2400" b="1" dirty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N</a:t>
            </a:r>
            <a:r>
              <a:rPr lang="ru-RU" sz="2400" b="1" dirty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-</a:t>
            </a:r>
            <a:r>
              <a:rPr lang="ru-RU" sz="2400" b="1" dirty="0">
                <a:solidFill>
                  <a:schemeClr val="accent1"/>
                </a:solidFill>
                <a:latin typeface="Courier New" pitchFamily="49" charset="0"/>
                <a:cs typeface="Times New Roman" pitchFamily="18" charset="0"/>
              </a:rPr>
              <a:t>2</a:t>
            </a:r>
            <a:r>
              <a:rPr lang="ru-RU" sz="2400" b="1" dirty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 до </a:t>
            </a:r>
            <a:r>
              <a:rPr lang="ru-RU" sz="2400" b="1" dirty="0">
                <a:solidFill>
                  <a:schemeClr val="accent1"/>
                </a:solidFill>
                <a:latin typeface="Courier New" pitchFamily="49" charset="0"/>
                <a:cs typeface="Times New Roman" pitchFamily="18" charset="0"/>
              </a:rPr>
              <a:t>0</a:t>
            </a:r>
            <a:r>
              <a:rPr lang="ru-RU" sz="2400" b="1" dirty="0">
                <a:solidFill>
                  <a:srgbClr val="000000"/>
                </a:solidFill>
                <a:latin typeface="Courier New" pitchFamily="49" charset="0"/>
                <a:cs typeface="Times New Roman" pitchFamily="18" charset="0"/>
              </a:rPr>
              <a:t> шаг </a:t>
            </a:r>
            <a:r>
              <a:rPr lang="ru-RU" sz="2400" b="1" dirty="0">
                <a:solidFill>
                  <a:schemeClr val="accent1"/>
                </a:solidFill>
                <a:latin typeface="Courier New" pitchFamily="49" charset="0"/>
                <a:cs typeface="Times New Roman" pitchFamily="18" charset="0"/>
              </a:rPr>
              <a:t>-1</a:t>
            </a:r>
            <a:endParaRPr lang="ru-RU" dirty="0">
              <a:solidFill>
                <a:schemeClr val="accent1"/>
              </a:solidFill>
              <a:latin typeface="Arial" panose="020B0604020202020204" pitchFamily="34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0" y="84119"/>
            <a:ext cx="9144000" cy="7731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6000" b="1" i="0" u="none" strike="noStrike" kern="1200" cap="none" spc="0" normalizeH="0" baseline="0" noProof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Метод пузырька</a:t>
            </a:r>
            <a:endParaRPr kumimoji="0" lang="ru-RU" altLang="ru-RU" sz="6000" b="1" i="0" u="none" strike="noStrike" kern="1200" cap="none" spc="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84119"/>
            <a:ext cx="9144000" cy="773113"/>
          </a:xfrm>
        </p:spPr>
        <p:txBody>
          <a:bodyPr>
            <a:noAutofit/>
          </a:bodyPr>
          <a:lstStyle/>
          <a:p>
            <a:r>
              <a:rPr lang="ru-RU" alt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Метод пузырька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471488" y="1211270"/>
            <a:ext cx="6672280" cy="1571625"/>
          </a:xfrm>
          <a:prstGeom prst="rect">
            <a:avLst/>
          </a:prstGeom>
          <a:noFill/>
          <a:ln w="12700">
            <a:noFill/>
            <a:miter lim="800000"/>
            <a:headEnd/>
            <a:tailEnd type="none" w="lg" len="lg"/>
          </a:ln>
          <a:effectLst/>
        </p:spPr>
        <p:txBody>
          <a:bodyPr wrap="square" lIns="90000" tIns="46800" rIns="90000" bIns="46800">
            <a:spAutoFit/>
          </a:bodyPr>
          <a:lstStyle/>
          <a:p>
            <a:pPr marL="179388" indent="-92075" algn="just" eaLnBrk="1" hangingPunct="1">
              <a:defRPr/>
            </a:pPr>
            <a:r>
              <a:rPr lang="ru-RU" sz="2400" b="1" dirty="0" err="1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for</a:t>
            </a:r>
            <a:r>
              <a:rPr lang="ru-RU" sz="2400" b="1" dirty="0">
                <a:latin typeface="Courier New" pitchFamily="49" charset="0"/>
                <a:cs typeface="Times New Roman" pitchFamily="18" charset="0"/>
              </a:rPr>
              <a:t> </a:t>
            </a:r>
            <a:r>
              <a:rPr lang="ru-RU" sz="2400" b="1" dirty="0" err="1">
                <a:latin typeface="Courier New" pitchFamily="49" charset="0"/>
                <a:cs typeface="Times New Roman" pitchFamily="18" charset="0"/>
              </a:rPr>
              <a:t>i</a:t>
            </a:r>
            <a:r>
              <a:rPr lang="ru-RU" sz="2400" b="1" dirty="0">
                <a:latin typeface="Courier New" pitchFamily="49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in</a:t>
            </a:r>
            <a:r>
              <a:rPr lang="ru-RU" sz="2400" b="1" dirty="0">
                <a:latin typeface="Courier New" pitchFamily="49" charset="0"/>
                <a:cs typeface="Times New Roman" pitchFamily="18" charset="0"/>
              </a:rPr>
              <a:t> </a:t>
            </a:r>
            <a:r>
              <a:rPr lang="ru-RU" sz="2400" b="1" dirty="0" err="1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range</a:t>
            </a:r>
            <a:r>
              <a:rPr lang="ru-RU" sz="2400" b="1" dirty="0">
                <a:latin typeface="Courier New" pitchFamily="49" charset="0"/>
                <a:cs typeface="Times New Roman" pitchFamily="18" charset="0"/>
              </a:rPr>
              <a:t>(N-</a:t>
            </a:r>
            <a:r>
              <a:rPr lang="ru-RU" sz="2400" b="1" dirty="0">
                <a:solidFill>
                  <a:schemeClr val="accent1"/>
                </a:solidFill>
                <a:latin typeface="Courier New" pitchFamily="49" charset="0"/>
                <a:cs typeface="Times New Roman" pitchFamily="18" charset="0"/>
              </a:rPr>
              <a:t>1</a:t>
            </a:r>
            <a:r>
              <a:rPr lang="ru-RU" sz="2400" b="1" dirty="0">
                <a:latin typeface="Courier New" pitchFamily="49" charset="0"/>
                <a:cs typeface="Times New Roman" pitchFamily="18" charset="0"/>
              </a:rPr>
              <a:t>):</a:t>
            </a:r>
          </a:p>
          <a:p>
            <a:pPr marL="179388" indent="-92075" algn="just" eaLnBrk="1" hangingPunct="1">
              <a:defRPr/>
            </a:pP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  for </a:t>
            </a: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j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in</a:t>
            </a: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range</a:t>
            </a: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(N-</a:t>
            </a:r>
            <a:r>
              <a:rPr lang="en-US" sz="2400" b="1" dirty="0">
                <a:solidFill>
                  <a:schemeClr val="accent1"/>
                </a:solidFill>
                <a:latin typeface="Courier New" pitchFamily="49" charset="0"/>
                <a:cs typeface="Times New Roman" pitchFamily="18" charset="0"/>
              </a:rPr>
              <a:t>2</a:t>
            </a: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,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i-</a:t>
            </a:r>
            <a:r>
              <a:rPr lang="en-US" sz="2400" b="1" dirty="0">
                <a:solidFill>
                  <a:srgbClr val="00B0F0"/>
                </a:solidFill>
                <a:latin typeface="Courier New" pitchFamily="49" charset="0"/>
                <a:cs typeface="Times New Roman" pitchFamily="18" charset="0"/>
              </a:rPr>
              <a:t>1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,</a:t>
            </a:r>
            <a:r>
              <a:rPr lang="en-US" sz="2400" b="1" dirty="0">
                <a:solidFill>
                  <a:schemeClr val="accent1"/>
                </a:solidFill>
                <a:latin typeface="Courier New" pitchFamily="49" charset="0"/>
                <a:cs typeface="Times New Roman" pitchFamily="18" charset="0"/>
              </a:rPr>
              <a:t>-1</a:t>
            </a: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):</a:t>
            </a:r>
            <a:endParaRPr lang="ru-RU" sz="2400" b="1" dirty="0">
              <a:latin typeface="Courier New" pitchFamily="49" charset="0"/>
              <a:cs typeface="Times New Roman" pitchFamily="18" charset="0"/>
            </a:endParaRPr>
          </a:p>
          <a:p>
            <a:pPr marL="179388" indent="-92075" algn="just" eaLnBrk="1" hangingPunct="1">
              <a:defRPr/>
            </a:pPr>
            <a:r>
              <a:rPr lang="en-US" sz="2400" b="1" dirty="0">
                <a:solidFill>
                  <a:srgbClr val="000099"/>
                </a:solidFill>
                <a:latin typeface="Courier New" pitchFamily="49" charset="0"/>
                <a:cs typeface="Times New Roman" pitchFamily="18" charset="0"/>
              </a:rPr>
              <a:t>   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Times New Roman" pitchFamily="18" charset="0"/>
              </a:rPr>
              <a:t>if</a:t>
            </a: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 A[j+</a:t>
            </a:r>
            <a:r>
              <a:rPr lang="en-US" sz="2400" b="1" dirty="0">
                <a:solidFill>
                  <a:schemeClr val="accent1"/>
                </a:solidFill>
                <a:latin typeface="Courier New" pitchFamily="49" charset="0"/>
                <a:cs typeface="Times New Roman" pitchFamily="18" charset="0"/>
              </a:rPr>
              <a:t>1</a:t>
            </a: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]</a:t>
            </a:r>
            <a:r>
              <a:rPr lang="en-US" sz="2400" b="1" dirty="0"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&lt;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A[j]: </a:t>
            </a:r>
            <a:endParaRPr lang="ru-RU" sz="2400" b="1" dirty="0">
              <a:latin typeface="Courier New" pitchFamily="49" charset="0"/>
              <a:cs typeface="Times New Roman" pitchFamily="18" charset="0"/>
            </a:endParaRPr>
          </a:p>
          <a:p>
            <a:pPr marL="179388" indent="-92075" algn="just" eaLnBrk="1" hangingPunct="1">
              <a:defRPr/>
            </a:pP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      A[j],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A[j+</a:t>
            </a:r>
            <a:r>
              <a:rPr lang="en-US" sz="2400" b="1" dirty="0">
                <a:solidFill>
                  <a:schemeClr val="accent1"/>
                </a:solidFill>
                <a:latin typeface="Courier New" pitchFamily="49" charset="0"/>
                <a:cs typeface="Times New Roman" pitchFamily="18" charset="0"/>
              </a:rPr>
              <a:t>1</a:t>
            </a: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]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=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A[j+</a:t>
            </a:r>
            <a:r>
              <a:rPr lang="en-US" sz="2400" b="1" dirty="0">
                <a:solidFill>
                  <a:schemeClr val="accent1"/>
                </a:solidFill>
                <a:latin typeface="Courier New" pitchFamily="49" charset="0"/>
                <a:cs typeface="Times New Roman" pitchFamily="18" charset="0"/>
              </a:rPr>
              <a:t>1</a:t>
            </a: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],</a:t>
            </a:r>
            <a:r>
              <a:rPr lang="en-US" sz="2400" b="1" dirty="0">
                <a:latin typeface="Calibri" pitchFamily="34" charset="0"/>
                <a:cs typeface="Times New Roman" pitchFamily="18" charset="0"/>
              </a:rPr>
              <a:t> </a:t>
            </a:r>
            <a:r>
              <a:rPr lang="en-US" sz="2400" b="1" dirty="0">
                <a:latin typeface="Courier New" pitchFamily="49" charset="0"/>
                <a:cs typeface="Times New Roman" pitchFamily="18" charset="0"/>
              </a:rPr>
              <a:t>A[j]</a:t>
            </a:r>
            <a:endParaRPr lang="ru-RU" sz="2400" b="1" dirty="0">
              <a:latin typeface="Courier New" pitchFamily="49" charset="0"/>
              <a:cs typeface="Times New Roman" pitchFamily="18" charset="0"/>
            </a:endParaRPr>
          </a:p>
        </p:txBody>
      </p:sp>
      <p:sp>
        <p:nvSpPr>
          <p:cNvPr id="59397" name="Овал 4"/>
          <p:cNvSpPr>
            <a:spLocks noChangeArrowheads="1"/>
          </p:cNvSpPr>
          <p:nvPr/>
        </p:nvSpPr>
        <p:spPr bwMode="auto">
          <a:xfrm>
            <a:off x="4471988" y="1563695"/>
            <a:ext cx="698500" cy="468313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lIns="0" tIns="0" rIns="0" bIns="0"/>
          <a:lstStyle/>
          <a:p>
            <a:pPr algn="ctr" eaLnBrk="1" hangingPunct="1"/>
            <a:r>
              <a:rPr lang="en-US" altLang="ru-RU" sz="2400" b="1">
                <a:latin typeface="Courier New" pitchFamily="49" charset="0"/>
              </a:rPr>
              <a:t>i-1</a:t>
            </a:r>
            <a:endParaRPr lang="ru-RU" altLang="ru-RU"/>
          </a:p>
        </p:txBody>
      </p:sp>
      <p:grpSp>
        <p:nvGrpSpPr>
          <p:cNvPr id="2" name="Group 55"/>
          <p:cNvGrpSpPr>
            <a:grpSpLocks/>
          </p:cNvGrpSpPr>
          <p:nvPr/>
        </p:nvGrpSpPr>
        <p:grpSpPr bwMode="auto">
          <a:xfrm>
            <a:off x="960438" y="3241685"/>
            <a:ext cx="5276850" cy="663575"/>
            <a:chOff x="433" y="3902"/>
            <a:chExt cx="3324" cy="418"/>
          </a:xfrm>
        </p:grpSpPr>
        <p:sp>
          <p:nvSpPr>
            <p:cNvPr id="7" name="Text Box 56"/>
            <p:cNvSpPr txBox="1">
              <a:spLocks noChangeArrowheads="1"/>
            </p:cNvSpPr>
            <p:nvPr/>
          </p:nvSpPr>
          <p:spPr bwMode="auto">
            <a:xfrm>
              <a:off x="727" y="3969"/>
              <a:ext cx="3030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400" dirty="0">
                  <a:latin typeface="Arial" panose="020B0604020202020204" pitchFamily="34" charset="0"/>
                </a:rPr>
                <a:t>  Как написать метод «камня»?</a:t>
              </a:r>
            </a:p>
          </p:txBody>
        </p:sp>
        <p:sp>
          <p:nvSpPr>
            <p:cNvPr id="59403" name="Oval 57"/>
            <p:cNvSpPr>
              <a:spLocks noChangeArrowheads="1"/>
            </p:cNvSpPr>
            <p:nvPr/>
          </p:nvSpPr>
          <p:spPr bwMode="auto">
            <a:xfrm>
              <a:off x="433" y="3902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ru-RU" sz="4400" dirty="0">
                  <a:solidFill>
                    <a:schemeClr val="bg1"/>
                  </a:solidFill>
                  <a:latin typeface="Arial Black" pitchFamily="34" charset="0"/>
                </a:rPr>
                <a:t>?</a:t>
              </a:r>
              <a:endParaRPr lang="ru-RU" altLang="ru-RU" sz="4400" dirty="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  <p:grpSp>
        <p:nvGrpSpPr>
          <p:cNvPr id="3" name="Group 55"/>
          <p:cNvGrpSpPr>
            <a:grpSpLocks/>
          </p:cNvGrpSpPr>
          <p:nvPr/>
        </p:nvGrpSpPr>
        <p:grpSpPr bwMode="auto">
          <a:xfrm>
            <a:off x="960438" y="4122747"/>
            <a:ext cx="5880100" cy="663575"/>
            <a:chOff x="433" y="3902"/>
            <a:chExt cx="3704" cy="418"/>
          </a:xfrm>
        </p:grpSpPr>
        <p:sp>
          <p:nvSpPr>
            <p:cNvPr id="10" name="Text Box 56"/>
            <p:cNvSpPr txBox="1">
              <a:spLocks noChangeArrowheads="1"/>
            </p:cNvSpPr>
            <p:nvPr/>
          </p:nvSpPr>
          <p:spPr bwMode="auto">
            <a:xfrm>
              <a:off x="727" y="3969"/>
              <a:ext cx="3410" cy="291"/>
            </a:xfrm>
            <a:prstGeom prst="rect">
              <a:avLst/>
            </a:prstGeom>
            <a:ln>
              <a:headEnd/>
              <a:tailEnd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sz="2400" dirty="0">
                  <a:latin typeface="Arial" panose="020B0604020202020204" pitchFamily="34" charset="0"/>
                </a:rPr>
                <a:t>  Как сделать рекурсивный вариант?</a:t>
              </a:r>
            </a:p>
          </p:txBody>
        </p:sp>
        <p:sp>
          <p:nvSpPr>
            <p:cNvPr id="59401" name="Oval 57"/>
            <p:cNvSpPr>
              <a:spLocks noChangeArrowheads="1"/>
            </p:cNvSpPr>
            <p:nvPr/>
          </p:nvSpPr>
          <p:spPr bwMode="auto">
            <a:xfrm>
              <a:off x="433" y="3902"/>
              <a:ext cx="409" cy="418"/>
            </a:xfrm>
            <a:prstGeom prst="ellipse">
              <a:avLst/>
            </a:prstGeom>
            <a:ln>
              <a:headEnd/>
              <a:tailEnd/>
            </a:ln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wrap="none" anchor="ctr"/>
            <a:lstStyle/>
            <a:p>
              <a:pPr algn="ctr"/>
              <a:r>
                <a:rPr lang="en-US" altLang="ru-RU" sz="4400">
                  <a:solidFill>
                    <a:schemeClr val="bg1"/>
                  </a:solidFill>
                  <a:latin typeface="Arial Black" pitchFamily="34" charset="0"/>
                </a:rPr>
                <a:t>?</a:t>
              </a:r>
              <a:endParaRPr lang="ru-RU" altLang="ru-RU" sz="4400">
                <a:solidFill>
                  <a:schemeClr val="bg1"/>
                </a:solidFill>
                <a:latin typeface="Arial Black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54</TotalTime>
  <Words>875</Words>
  <Application>Microsoft Office PowerPoint</Application>
  <PresentationFormat>Экран (4:3)</PresentationFormat>
  <Paragraphs>227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Сортировка массивов Простые методы</vt:lpstr>
      <vt:lpstr>Что такое сортировка?</vt:lpstr>
      <vt:lpstr>Алгоритмы сортировки</vt:lpstr>
      <vt:lpstr>Метод пузырька  (сортировка обменами)</vt:lpstr>
      <vt:lpstr>Метод пузырька  (сортировка обменами)</vt:lpstr>
      <vt:lpstr>Слайд 6</vt:lpstr>
      <vt:lpstr>Слайд 7</vt:lpstr>
      <vt:lpstr>Слайд 8</vt:lpstr>
      <vt:lpstr>Метод пузырька</vt:lpstr>
      <vt:lpstr>Метод выбора  (минимального элемента)</vt:lpstr>
      <vt:lpstr>Метод выбора  (минимального элемента)</vt:lpstr>
      <vt:lpstr>Слайд 12</vt:lpstr>
      <vt:lpstr>Вопросы и задания:</vt:lpstr>
      <vt:lpstr>Вопросы и задания:</vt:lpstr>
      <vt:lpstr>Вопросы и задания:</vt:lpstr>
      <vt:lpstr>Вопросы и задания:</vt:lpstr>
      <vt:lpstr>Вопросы и задания: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Сортировка массивов Простые методы</dc:title>
  <dc:creator>. я</dc:creator>
  <cp:lastModifiedBy>. я</cp:lastModifiedBy>
  <cp:revision>31</cp:revision>
  <dcterms:created xsi:type="dcterms:W3CDTF">2022-03-13T09:26:05Z</dcterms:created>
  <dcterms:modified xsi:type="dcterms:W3CDTF">2022-03-13T12:52:11Z</dcterms:modified>
</cp:coreProperties>
</file>