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48E60-136B-4FB0-A54B-6BAE9296DA6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93F68-59E3-4E6E-8A5D-08CA25B43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3F68-59E3-4E6E-8A5D-08CA25B43A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7DA8-953E-4046-8F03-6053287083D4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724A-B231-4622-8D15-FF5124A04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909638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Рекурсия в 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endParaRPr lang="ru-RU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6" name="Picture 4" descr="https://cdn.javarush.ru/images/article/4b20460a-9fa7-43d2-ace5-d5c9996b55d3/1024.jpeg"/>
          <p:cNvPicPr>
            <a:picLocks noChangeAspect="1" noChangeArrowheads="1"/>
          </p:cNvPicPr>
          <p:nvPr/>
        </p:nvPicPr>
        <p:blipFill>
          <a:blip r:embed="rId3" cstate="print"/>
          <a:srcRect b="5614"/>
          <a:stretch>
            <a:fillRect/>
          </a:stretch>
        </p:blipFill>
        <p:spPr bwMode="auto">
          <a:xfrm>
            <a:off x="2643174" y="2571744"/>
            <a:ext cx="360000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95288" y="796925"/>
          <a:ext cx="5421312" cy="1090613"/>
        </p:xfrm>
        <a:graphic>
          <a:graphicData uri="http://schemas.openxmlformats.org/presentationml/2006/ole">
            <p:oleObj spid="_x0000_s6146" name="Формула" r:id="rId3" imgW="2273040" imgH="457200" progId="Equation.3">
              <p:embed/>
            </p:oleObj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395288" y="1952625"/>
          <a:ext cx="3876675" cy="1090613"/>
        </p:xfrm>
        <a:graphic>
          <a:graphicData uri="http://schemas.openxmlformats.org/presentationml/2006/ole">
            <p:oleObj spid="_x0000_s6147" name="Формула" r:id="rId4" imgW="1625400" imgH="457200" progId="Equation.3">
              <p:embed/>
            </p:oleObj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3700" y="3162300"/>
          <a:ext cx="8501900" cy="156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8625" y="4859338"/>
            <a:ext cx="3508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(0)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(–1) + 1 = 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28625" y="5329238"/>
            <a:ext cx="3354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+ 1 = 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8625" y="5811838"/>
            <a:ext cx="281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sq-AL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(–1) = 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5433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5433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2418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2418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9022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9022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53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53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2738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2738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9596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9596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645400" y="37592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6454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8305800" y="4279900"/>
            <a:ext cx="469900" cy="368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305800" y="3771900"/>
            <a:ext cx="469900" cy="368300"/>
          </a:xfrm>
          <a:prstGeom prst="rect">
            <a:avLst/>
          </a:prstGeom>
          <a:solidFill>
            <a:srgbClr val="99FF66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6208713" y="5219700"/>
            <a:ext cx="1868487" cy="522288"/>
            <a:chOff x="518954" y="4914255"/>
            <a:chExt cx="1867884" cy="52322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1596537" y="4965146"/>
              <a:ext cx="634795" cy="445293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346" name="Прямоугольник 38"/>
            <p:cNvSpPr>
              <a:spLocks noChangeArrowheads="1"/>
            </p:cNvSpPr>
            <p:nvPr/>
          </p:nvSpPr>
          <p:spPr bwMode="auto">
            <a:xfrm>
              <a:off x="518954" y="4914255"/>
              <a:ext cx="1867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800">
                  <a:solidFill>
                    <a:srgbClr val="000000"/>
                  </a:solidFill>
                </a:rPr>
                <a:t>Ответ:  32</a:t>
              </a:r>
              <a:endParaRPr 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задачи на числа Фибоначчи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marL="0" indent="358775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Напишем рекурсивную функцию вычисляющую числа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Фиббоначчи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и получим её значения при больших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 fib(n):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n&lt;=2: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fib(n-1)+fib(n-2)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('введите число '))</a:t>
            </a:r>
          </a:p>
          <a:p>
            <a:pPr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fib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5786454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x =30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получим 832040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621508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x =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1000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получим ошибку превышения глубины рекурсии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Модуль </a:t>
            </a:r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functools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8403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functools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import 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lru_cache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lru_cache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 fib(n):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n&lt;=2: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fib(n-1)+fib(n-2)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('введите число '))</a:t>
            </a:r>
          </a:p>
          <a:p>
            <a:pPr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fib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621508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x =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0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выведет 280571172992510140037611932413038677189525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64357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x =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получим 354224848179261915075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143372" y="1643050"/>
            <a:ext cx="2798763" cy="831850"/>
          </a:xfrm>
          <a:prstGeom prst="wedgeRoundRectCallout">
            <a:avLst>
              <a:gd name="adj1" fmla="val -77401"/>
              <a:gd name="adj2" fmla="val -264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декоратор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Применение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рекурсивных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функций</a:t>
            </a: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428596" y="857232"/>
            <a:ext cx="84788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2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dirty="0" smtClean="0"/>
              <a:t>Исполнитель Калькулятор преобразует число, записанное на экране. У исполнителя есть две команды, которым присвоены номера:</a:t>
            </a:r>
          </a:p>
          <a:p>
            <a:r>
              <a:rPr lang="ru-RU" sz="2200" b="1" dirty="0" smtClean="0"/>
              <a:t>1. Вычти 8</a:t>
            </a:r>
          </a:p>
          <a:p>
            <a:r>
              <a:rPr lang="ru-RU" sz="2200" b="1" dirty="0" smtClean="0"/>
              <a:t>2. Раздели нацело на 2</a:t>
            </a:r>
          </a:p>
          <a:p>
            <a:r>
              <a:rPr lang="ru-RU" sz="2200" b="1" dirty="0" smtClean="0"/>
              <a:t>Сколько </a:t>
            </a:r>
            <a:r>
              <a:rPr lang="ru-RU" sz="2200" b="1" dirty="0" smtClean="0"/>
              <a:t>существует таких программ, которые исходное число 102 преобразуют в число 5 и при этом траектория вычислений программы содержит число 43?</a:t>
            </a:r>
            <a:endParaRPr lang="ru-RU" sz="22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589099"/>
            <a:ext cx="8572560" cy="255454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&gt;  b: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(a-8, b)+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//2, b)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(102, 43)*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(43, 5))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785786" y="6143644"/>
            <a:ext cx="1496992" cy="523220"/>
            <a:chOff x="518954" y="4914255"/>
            <a:chExt cx="1497560" cy="524154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571845" y="4965146"/>
              <a:ext cx="444669" cy="445293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491872" cy="524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800" dirty="0">
                  <a:solidFill>
                    <a:srgbClr val="000000"/>
                  </a:solidFill>
                </a:rPr>
                <a:t>Ответ:  </a:t>
              </a:r>
              <a:r>
                <a:rPr lang="ru-RU" altLang="ru-RU" sz="2800" dirty="0" smtClean="0">
                  <a:solidFill>
                    <a:srgbClr val="000000"/>
                  </a:solidFill>
                </a:rPr>
                <a:t>8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Применение рекурсивных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функций</a:t>
            </a: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428596" y="857232"/>
            <a:ext cx="84788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2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200" b="1" dirty="0" smtClean="0"/>
              <a:t>Исполнитель Калькулятор преобразует число, записанное на экране. У исполнителя есть две команды, которым присвоены номера:</a:t>
            </a:r>
          </a:p>
          <a:p>
            <a:r>
              <a:rPr lang="ru-RU" sz="2200" b="1" dirty="0" smtClean="0"/>
              <a:t>1. Прибавь 1</a:t>
            </a:r>
          </a:p>
          <a:p>
            <a:r>
              <a:rPr lang="ru-RU" sz="2200" b="1" dirty="0" smtClean="0"/>
              <a:t>2. Прибавь 2</a:t>
            </a:r>
          </a:p>
          <a:p>
            <a:r>
              <a:rPr lang="ru-RU" sz="2200" b="1" dirty="0" smtClean="0"/>
              <a:t> </a:t>
            </a:r>
            <a:r>
              <a:rPr lang="ru-RU" sz="2200" b="1" dirty="0" smtClean="0"/>
              <a:t>Сколько существует таких программ, которые исходное число 3 преобразуют в число 13, и при этом траектория вычислений не содержит 8?</a:t>
            </a:r>
            <a:endParaRPr lang="ru-RU" sz="22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589099"/>
            <a:ext cx="8572560" cy="255454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&gt; b or a == 8: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== b: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&lt;  b: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(a+1, b)+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(a+2, b)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puti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(3, 13))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785786" y="6143644"/>
            <a:ext cx="1592295" cy="523220"/>
            <a:chOff x="518954" y="4914255"/>
            <a:chExt cx="1592899" cy="524154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571845" y="4965146"/>
              <a:ext cx="444669" cy="445293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592899" cy="524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800" dirty="0" smtClean="0">
                  <a:solidFill>
                    <a:srgbClr val="000000"/>
                  </a:solidFill>
                </a:rPr>
                <a:t>Ответ: 25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000240"/>
            <a:ext cx="8375650" cy="27559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8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работает рекурсия?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2425" y="2028825"/>
            <a:ext cx="5638800" cy="26781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Fact(N):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"-&gt;"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N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&lt;=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 F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F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N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*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Fact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N</a:t>
            </a:r>
            <a:r>
              <a:rPr lang="en-US" sz="2400" b="1" dirty="0"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–</a:t>
            </a:r>
            <a:r>
              <a:rPr lang="en-US" sz="2400" b="1" dirty="0"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"&lt;-"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N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return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</a:t>
            </a:r>
            <a:endParaRPr lang="ru-RU" sz="2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5649913" y="2028825"/>
            <a:ext cx="2860675" cy="230822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-&gt;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-&gt;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-&gt;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&lt;-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&lt;-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indent="90488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&lt;-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04975" y="5006975"/>
            <a:ext cx="6667500" cy="936625"/>
            <a:chOff x="796" y="2336"/>
            <a:chExt cx="4200" cy="590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3906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Как сохранить состояние функции перед рекурсивным вызовом?</a:t>
              </a:r>
            </a:p>
          </p:txBody>
        </p:sp>
        <p:sp>
          <p:nvSpPr>
            <p:cNvPr id="6154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15925" y="915399"/>
            <a:ext cx="2245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Факториал: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19425" y="887413"/>
          <a:ext cx="3367087" cy="993775"/>
        </p:xfrm>
        <a:graphic>
          <a:graphicData uri="http://schemas.openxmlformats.org/presentationml/2006/ole">
            <p:oleObj spid="_x0000_s1026" name="Формула" r:id="rId3" imgW="1549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95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9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9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9569" grpId="0" build="p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8" y="71414"/>
            <a:ext cx="8929718" cy="55882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6238" y="849313"/>
            <a:ext cx="8450262" cy="830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1950" indent="-361950" eaLnBrk="1" hangingPunct="1">
              <a:defRPr/>
            </a:pPr>
            <a:r>
              <a:rPr lang="ru-RU" sz="2400" b="1" dirty="0">
                <a:latin typeface="Arial" pitchFamily="34" charset="0"/>
              </a:rPr>
              <a:t>Стек </a:t>
            </a:r>
            <a:r>
              <a:rPr lang="ru-RU" sz="2400" dirty="0">
                <a:latin typeface="Arial" pitchFamily="34" charset="0"/>
              </a:rPr>
              <a:t>– область памяти, в которой хранятся локальные переменные и адреса возврата.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0825" y="1755775"/>
            <a:ext cx="415925" cy="747713"/>
            <a:chOff x="3822" y="1328"/>
            <a:chExt cx="304" cy="543"/>
          </a:xfrm>
        </p:grpSpPr>
        <p:sp>
          <p:nvSpPr>
            <p:cNvPr id="145541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ru-RU" sz="2000">
                  <a:latin typeface="Calibri" pitchFamily="34" charset="0"/>
                </a:rPr>
                <a:t>SP</a:t>
              </a:r>
              <a:endParaRPr lang="ru-RU" altLang="ru-RU" sz="3600"/>
            </a:p>
          </p:txBody>
        </p:sp>
        <p:sp>
          <p:nvSpPr>
            <p:cNvPr id="145542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3600"/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93750" y="2530475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367088" y="2895600"/>
            <a:ext cx="417512" cy="749300"/>
            <a:chOff x="3822" y="1328"/>
            <a:chExt cx="304" cy="543"/>
          </a:xfrm>
        </p:grpSpPr>
        <p:sp>
          <p:nvSpPr>
            <p:cNvPr id="145539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ru-RU" sz="2000">
                  <a:latin typeface="Calibri" pitchFamily="34" charset="0"/>
                </a:rPr>
                <a:t>SP</a:t>
              </a:r>
              <a:endParaRPr lang="ru-RU" altLang="ru-RU" sz="3600"/>
            </a:p>
          </p:txBody>
        </p:sp>
        <p:sp>
          <p:nvSpPr>
            <p:cNvPr id="145540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3600"/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93750" y="3671888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222875" y="3973513"/>
            <a:ext cx="417513" cy="747712"/>
            <a:chOff x="3822" y="1328"/>
            <a:chExt cx="304" cy="543"/>
          </a:xfrm>
        </p:grpSpPr>
        <p:sp>
          <p:nvSpPr>
            <p:cNvPr id="145537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ru-RU" sz="2000">
                  <a:latin typeface="Calibri" pitchFamily="34" charset="0"/>
                </a:rPr>
                <a:t>SP</a:t>
              </a:r>
              <a:endParaRPr lang="ru-RU" altLang="ru-RU" sz="3600"/>
            </a:p>
          </p:txBody>
        </p:sp>
        <p:sp>
          <p:nvSpPr>
            <p:cNvPr id="145538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3600"/>
            </a:p>
          </p:txBody>
        </p:sp>
      </p:grp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93750" y="4748213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93750" y="5853113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088188" y="5078413"/>
            <a:ext cx="417512" cy="747712"/>
            <a:chOff x="3822" y="1328"/>
            <a:chExt cx="304" cy="543"/>
          </a:xfrm>
        </p:grpSpPr>
        <p:sp>
          <p:nvSpPr>
            <p:cNvPr id="145535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Aft>
                  <a:spcPts val="1000"/>
                </a:spcAft>
              </a:pPr>
              <a:r>
                <a:rPr lang="ru-RU" altLang="ru-RU" sz="2000">
                  <a:latin typeface="Calibri" pitchFamily="34" charset="0"/>
                </a:rPr>
                <a:t>SP</a:t>
              </a:r>
              <a:endParaRPr lang="ru-RU" altLang="ru-RU" sz="3600"/>
            </a:p>
          </p:txBody>
        </p:sp>
        <p:sp>
          <p:nvSpPr>
            <p:cNvPr id="145536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eaLnBrk="1" hangingPunct="1"/>
              <a:endParaRPr lang="ru-RU" altLang="ru-RU" sz="3600"/>
            </a:p>
          </p:txBody>
        </p:sp>
      </p:grpSp>
      <p:sp>
        <p:nvSpPr>
          <p:cNvPr id="98425" name="Прямоугольник 24"/>
          <p:cNvSpPr>
            <a:spLocks noChangeArrowheads="1"/>
          </p:cNvSpPr>
          <p:nvPr/>
        </p:nvSpPr>
        <p:spPr bwMode="auto">
          <a:xfrm>
            <a:off x="560388" y="3192463"/>
            <a:ext cx="147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Fact(3)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426" name="Прямоугольник 25"/>
          <p:cNvSpPr>
            <a:spLocks noChangeArrowheads="1"/>
          </p:cNvSpPr>
          <p:nvPr/>
        </p:nvSpPr>
        <p:spPr bwMode="auto">
          <a:xfrm>
            <a:off x="560388" y="4278313"/>
            <a:ext cx="147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427" name="Прямоугольник 26"/>
          <p:cNvSpPr>
            <a:spLocks noChangeArrowheads="1"/>
          </p:cNvSpPr>
          <p:nvPr/>
        </p:nvSpPr>
        <p:spPr bwMode="auto">
          <a:xfrm>
            <a:off x="560388" y="5392738"/>
            <a:ext cx="147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Fact(1)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Скругленная прямоугольная выноска 27"/>
          <p:cNvSpPr/>
          <p:nvPr/>
        </p:nvSpPr>
        <p:spPr bwMode="auto">
          <a:xfrm>
            <a:off x="1050925" y="2508250"/>
            <a:ext cx="1584325" cy="642938"/>
          </a:xfrm>
          <a:prstGeom prst="wedgeRoundRectCallout">
            <a:avLst>
              <a:gd name="adj1" fmla="val 30068"/>
              <a:gd name="adj2" fmla="val 11934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dirty="0"/>
              <a:t>значение параметра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Скругленная прямоугольная выноска 28"/>
          <p:cNvSpPr/>
          <p:nvPr/>
        </p:nvSpPr>
        <p:spPr bwMode="auto">
          <a:xfrm>
            <a:off x="2752725" y="2146300"/>
            <a:ext cx="1584325" cy="642938"/>
          </a:xfrm>
          <a:prstGeom prst="wedgeRoundRectCallout">
            <a:avLst>
              <a:gd name="adj1" fmla="val -36246"/>
              <a:gd name="adj2" fmla="val 17850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dirty="0"/>
              <a:t>адрес возврата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 bwMode="auto">
          <a:xfrm>
            <a:off x="3830638" y="2870200"/>
            <a:ext cx="1819275" cy="642938"/>
          </a:xfrm>
          <a:prstGeom prst="wedgeRoundRectCallout">
            <a:avLst>
              <a:gd name="adj1" fmla="val -52670"/>
              <a:gd name="adj2" fmla="val 7850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dirty="0"/>
              <a:t>локальная переменная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25" grpId="0"/>
      <p:bldP spid="98426" grpId="0"/>
      <p:bldP spid="98427" grpId="0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6" y="0"/>
            <a:ext cx="885828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Рекурсия – «за» и «против»</a:t>
            </a:r>
          </a:p>
        </p:txBody>
      </p:sp>
      <p:sp>
        <p:nvSpPr>
          <p:cNvPr id="99332" name="Прямоугольник 3"/>
          <p:cNvSpPr>
            <a:spLocks noChangeArrowheads="1"/>
          </p:cNvSpPr>
          <p:nvPr/>
        </p:nvSpPr>
        <p:spPr bwMode="auto">
          <a:xfrm>
            <a:off x="407988" y="809625"/>
            <a:ext cx="84010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eaLnBrk="1" hangingPunct="1"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</a:rPr>
              <a:t>с каждым новым вызовом расходуется память в стеке (возможно переполнение стека)</a:t>
            </a:r>
          </a:p>
          <a:p>
            <a:pPr marL="180975" indent="-180975" eaLnBrk="1" hangingPunct="1"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</a:rPr>
              <a:t>затраты на выполнение служебных операций при рекурсивном вызове</a:t>
            </a:r>
            <a:endParaRPr lang="ru-RU" alt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36638" y="2441575"/>
            <a:ext cx="7713662" cy="461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программа становится более короткой и понятной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0863" y="2465388"/>
            <a:ext cx="395287" cy="396875"/>
            <a:chOff x="267" y="866"/>
            <a:chExt cx="250" cy="250"/>
          </a:xfrm>
        </p:grpSpPr>
        <p:sp>
          <p:nvSpPr>
            <p:cNvPr id="146448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14645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46452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46450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550863" y="3025775"/>
            <a:ext cx="395287" cy="395288"/>
            <a:chOff x="552" y="2523"/>
            <a:chExt cx="1728" cy="1728"/>
          </a:xfrm>
        </p:grpSpPr>
        <p:sp>
          <p:nvSpPr>
            <p:cNvPr id="146446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146447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036638" y="2992438"/>
            <a:ext cx="75279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возможно переполнение стека</a:t>
            </a:r>
          </a:p>
          <a:p>
            <a:pPr marL="177800" indent="-177800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замедление работы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31800" y="3821113"/>
            <a:ext cx="8255000" cy="936625"/>
            <a:chOff x="796" y="2336"/>
            <a:chExt cx="5200" cy="590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906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>
                <a:spcBef>
                  <a:spcPct val="50000"/>
                </a:spcBef>
                <a:defRPr/>
              </a:pPr>
              <a:r>
                <a:rPr lang="ru-RU" sz="2400" dirty="0"/>
                <a:t>  Любой рекурсивный алгоритм можно заменить </a:t>
              </a:r>
              <a:r>
                <a:rPr lang="ru-RU" sz="2400" dirty="0" err="1"/>
                <a:t>нерекурсивным</a:t>
              </a:r>
              <a:r>
                <a:rPr lang="ru-RU" sz="2400" dirty="0"/>
                <a:t>!</a:t>
              </a:r>
            </a:p>
          </p:txBody>
        </p:sp>
        <p:sp>
          <p:nvSpPr>
            <p:cNvPr id="146445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962400" y="4457700"/>
            <a:ext cx="4867275" cy="193833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Fact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f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,n+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latin typeface="Courier New"/>
                <a:ea typeface="Times New Roman"/>
              </a:rPr>
              <a:t>f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*=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1577975" y="5376863"/>
            <a:ext cx="2798763" cy="831850"/>
          </a:xfrm>
          <a:prstGeom prst="wedgeRoundRectCallout">
            <a:avLst>
              <a:gd name="adj1" fmla="val 62557"/>
              <a:gd name="adj2" fmla="val -160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/>
              <a:t>итерационный</a:t>
            </a:r>
            <a:r>
              <a:rPr lang="ru-RU" sz="2400" dirty="0"/>
              <a:t> алгоритм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/>
      <p:bldP spid="5" grpId="0"/>
      <p:bldP spid="15" grpId="0" build="p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8929718" cy="63026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altLang="ru-RU" sz="2400" b="1" dirty="0"/>
              <a:t>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82700"/>
            <a:ext cx="4867275" cy="244633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(x):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(x-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 smtClean="0">
                <a:latin typeface="Courier New"/>
                <a:ea typeface="Times New Roman"/>
              </a:rPr>
              <a:t>) </a:t>
            </a:r>
            <a:r>
              <a:rPr lang="en-US" sz="2400" b="1" dirty="0">
                <a:latin typeface="Courier New"/>
                <a:ea typeface="Times New Roman"/>
              </a:rPr>
              <a:t>+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8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 smtClean="0">
                <a:latin typeface="Courier New"/>
                <a:ea typeface="Times New Roman"/>
              </a:rPr>
              <a:t>(f(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5</a:t>
            </a:r>
            <a:r>
              <a:rPr lang="en-US" sz="2400" b="1" dirty="0" smtClean="0">
                <a:latin typeface="Courier New"/>
                <a:ea typeface="Times New Roman"/>
              </a:rPr>
              <a:t>))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175" y="37719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dirty="0">
                <a:solidFill>
                  <a:schemeClr val="accent2">
                    <a:lumMod val="75000"/>
                  </a:schemeClr>
                </a:solidFill>
              </a:rPr>
              <a:t>Метод подстановки</a:t>
            </a: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57225" y="4205288"/>
            <a:ext cx="2949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b="1">
                <a:latin typeface="Courier New" pitchFamily="49" charset="0"/>
                <a:cs typeface="Courier New" pitchFamily="49" charset="0"/>
              </a:rPr>
              <a:t>f(5) = f(4) + 2</a:t>
            </a:r>
            <a:endParaRPr lang="ru-RU" sz="24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898900" y="1346200"/>
            <a:ext cx="4732338" cy="1358900"/>
            <a:chOff x="4559300" y="1524000"/>
            <a:chExt cx="3848100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559300" y="1524000"/>
              <a:ext cx="3848100" cy="1104900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641849" y="1587500"/>
            <a:ext cx="3604683" cy="990600"/>
          </p:xfrm>
          <a:graphic>
            <a:graphicData uri="http://schemas.openxmlformats.org/presentationml/2006/ole">
              <p:oleObj spid="_x0000_s2050" name="Формула" r:id="rId3" imgW="1663560" imgH="457200" progId="Equation.3">
                <p:embed/>
              </p:oleObj>
            </a:graphicData>
          </a:graphic>
        </p:graphicFrame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57225" y="4649788"/>
            <a:ext cx="2949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b="1"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>
                <a:latin typeface="Courier New" pitchFamily="49" charset="0"/>
                <a:cs typeface="Courier New" pitchFamily="49" charset="0"/>
              </a:rPr>
              <a:t>) = f(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>
                <a:latin typeface="Courier New" pitchFamily="49" charset="0"/>
                <a:cs typeface="Courier New" pitchFamily="49" charset="0"/>
              </a:rPr>
              <a:t>) + 2</a:t>
            </a:r>
            <a:endParaRPr 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57225" y="5119688"/>
            <a:ext cx="2949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 = 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 + 2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" y="5602288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1879600" y="5446713"/>
            <a:ext cx="444500" cy="608012"/>
            <a:chOff x="1879600" y="5425440"/>
            <a:chExt cx="444500" cy="607060"/>
          </a:xfrm>
        </p:grpSpPr>
        <p:sp>
          <p:nvSpPr>
            <p:cNvPr id="7202" name="Овал 13"/>
            <p:cNvSpPr>
              <a:spLocks noChangeArrowheads="1"/>
            </p:cNvSpPr>
            <p:nvPr/>
          </p:nvSpPr>
          <p:spPr bwMode="auto">
            <a:xfrm>
              <a:off x="1879600" y="5588000"/>
              <a:ext cx="444500" cy="444500"/>
            </a:xfrm>
            <a:prstGeom prst="ellipse">
              <a:avLst/>
            </a:prstGeom>
            <a:noFill/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7203" name="Полилиния 14"/>
            <p:cNvSpPr>
              <a:spLocks/>
            </p:cNvSpPr>
            <p:nvPr/>
          </p:nvSpPr>
          <p:spPr bwMode="auto">
            <a:xfrm>
              <a:off x="2103120" y="5425440"/>
              <a:ext cx="0" cy="160020"/>
            </a:xfrm>
            <a:custGeom>
              <a:avLst/>
              <a:gdLst>
                <a:gd name="T0" fmla="*/ 160020 h 160020"/>
                <a:gd name="T1" fmla="*/ 0 h 160020"/>
                <a:gd name="T2" fmla="*/ 0 60000 65536"/>
                <a:gd name="T3" fmla="*/ 0 60000 65536"/>
                <a:gd name="T4" fmla="*/ 0 h 160020"/>
                <a:gd name="T5" fmla="*/ 160020 h 1600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160020">
                  <a:moveTo>
                    <a:pt x="0" y="16002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232025" y="4937125"/>
            <a:ext cx="3575050" cy="636588"/>
            <a:chOff x="2232660" y="4914900"/>
            <a:chExt cx="3573780" cy="637540"/>
          </a:xfrm>
        </p:grpSpPr>
        <p:sp>
          <p:nvSpPr>
            <p:cNvPr id="7200" name="Овал 15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7201" name="Полилиния 18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2232025" y="4449763"/>
            <a:ext cx="3575050" cy="636587"/>
            <a:chOff x="2232660" y="4914900"/>
            <a:chExt cx="3573780" cy="637540"/>
          </a:xfrm>
        </p:grpSpPr>
        <p:sp>
          <p:nvSpPr>
            <p:cNvPr id="7198" name="Овал 22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7199" name="Полилиния 23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Группа 26"/>
          <p:cNvGrpSpPr>
            <a:grpSpLocks/>
          </p:cNvGrpSpPr>
          <p:nvPr/>
        </p:nvGrpSpPr>
        <p:grpSpPr bwMode="auto">
          <a:xfrm>
            <a:off x="3584575" y="4191000"/>
            <a:ext cx="2239963" cy="476250"/>
            <a:chOff x="3585067" y="4169228"/>
            <a:chExt cx="2238790" cy="476572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5366896" y="4169228"/>
              <a:ext cx="456961" cy="457509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197" name="Прямоугольник 25"/>
            <p:cNvSpPr>
              <a:spLocks noChangeArrowheads="1"/>
            </p:cNvSpPr>
            <p:nvPr/>
          </p:nvSpPr>
          <p:spPr bwMode="auto">
            <a:xfrm>
              <a:off x="3585067" y="4184135"/>
              <a:ext cx="22124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= 5 + 2 = 7</a:t>
              </a:r>
              <a:endParaRPr lang="ru-RU" sz="2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584575" y="4649788"/>
            <a:ext cx="221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itchFamily="49" charset="0"/>
                <a:cs typeface="Courier New" pitchFamily="49" charset="0"/>
              </a:rPr>
              <a:t>= 3 + 2 = 5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584575" y="5119688"/>
            <a:ext cx="221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Courier New" pitchFamily="49" charset="0"/>
                <a:cs typeface="Courier New" pitchFamily="49" charset="0"/>
              </a:rPr>
              <a:t>= 1 + 2 = 3</a:t>
            </a:r>
          </a:p>
        </p:txBody>
      </p:sp>
      <p:grpSp>
        <p:nvGrpSpPr>
          <p:cNvPr id="14" name="Группа 54"/>
          <p:cNvGrpSpPr>
            <a:grpSpLocks/>
          </p:cNvGrpSpPr>
          <p:nvPr/>
        </p:nvGrpSpPr>
        <p:grpSpPr bwMode="auto">
          <a:xfrm>
            <a:off x="2908300" y="5816600"/>
            <a:ext cx="4451350" cy="501650"/>
            <a:chOff x="3124087" y="5817053"/>
            <a:chExt cx="44519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421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91" y="5817053"/>
              <a:ext cx="849421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1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684" y="5817053"/>
              <a:ext cx="849420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584" y="5817053"/>
              <a:ext cx="849420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4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7195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6473825" y="4657725"/>
            <a:ext cx="1946275" cy="808038"/>
          </a:xfrm>
          <a:prstGeom prst="wedgeRoundRectCallout">
            <a:avLst>
              <a:gd name="adj1" fmla="val -35322"/>
              <a:gd name="adj2" fmla="val 9007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линейная структура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28" grpId="0"/>
      <p:bldP spid="29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altLang="ru-RU" sz="2400" b="1" dirty="0"/>
              <a:t>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90638"/>
            <a:ext cx="5981700" cy="24304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(x):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*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latin typeface="Courier New"/>
                <a:ea typeface="Times New Roman"/>
              </a:rPr>
              <a:t>(x-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) 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8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 smtClean="0">
                <a:latin typeface="Courier New"/>
                <a:ea typeface="Times New Roman"/>
              </a:rPr>
              <a:t>(f(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5</a:t>
            </a:r>
            <a:r>
              <a:rPr lang="en-US" sz="2400" b="1" dirty="0" smtClean="0">
                <a:latin typeface="Courier New"/>
                <a:ea typeface="Times New Roman"/>
              </a:rPr>
              <a:t>))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933700" y="13335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p:oleObj spid="_x0000_s3074" name="Формула" r:id="rId3" imgW="2171520" imgH="457200" progId="Equation.3">
                <p:embed/>
              </p:oleObj>
            </a:graphicData>
          </a:graphic>
        </p:graphicFrame>
      </p:grp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1809750" y="3378200"/>
            <a:ext cx="4521200" cy="2832100"/>
            <a:chOff x="2050937" y="3518353"/>
            <a:chExt cx="4521767" cy="283119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4157814" y="3518353"/>
              <a:ext cx="849419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114695" y="4283283"/>
              <a:ext cx="847831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14" name="Прямая со стрелкой 35"/>
            <p:cNvCxnSpPr>
              <a:cxnSpLocks noChangeShapeType="1"/>
              <a:stCxn id="40" idx="2"/>
              <a:endCxn id="46" idx="0"/>
            </p:cNvCxnSpPr>
            <p:nvPr/>
          </p:nvCxnSpPr>
          <p:spPr bwMode="auto">
            <a:xfrm flipH="1">
              <a:off x="2475480" y="5549446"/>
              <a:ext cx="541338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202520" y="4283283"/>
              <a:ext cx="847831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3635461" y="5048213"/>
              <a:ext cx="849420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2592343" y="5048213"/>
              <a:ext cx="849419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680167" y="5048213"/>
              <a:ext cx="849420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5723285" y="5048213"/>
              <a:ext cx="849419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050937" y="5848057"/>
              <a:ext cx="849420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3094056" y="5848057"/>
              <a:ext cx="849419" cy="50148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22" name="Прямая со стрелкой 50"/>
            <p:cNvCxnSpPr>
              <a:cxnSpLocks noChangeShapeType="1"/>
              <a:stCxn id="40" idx="2"/>
              <a:endCxn id="48" idx="0"/>
            </p:cNvCxnSpPr>
            <p:nvPr/>
          </p:nvCxnSpPr>
          <p:spPr bwMode="auto">
            <a:xfrm>
              <a:off x="3016818" y="5549446"/>
              <a:ext cx="502443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3" name="Прямая со стрелкой 54"/>
            <p:cNvCxnSpPr>
              <a:cxnSpLocks noChangeShapeType="1"/>
              <a:stCxn id="35" idx="2"/>
              <a:endCxn id="42" idx="0"/>
            </p:cNvCxnSpPr>
            <p:nvPr/>
          </p:nvCxnSpPr>
          <p:spPr bwMode="auto">
            <a:xfrm>
              <a:off x="3538708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4" name="Прямая со стрелкой 55"/>
            <p:cNvCxnSpPr>
              <a:cxnSpLocks noChangeShapeType="1"/>
              <a:stCxn id="35" idx="2"/>
              <a:endCxn id="40" idx="0"/>
            </p:cNvCxnSpPr>
            <p:nvPr/>
          </p:nvCxnSpPr>
          <p:spPr bwMode="auto">
            <a:xfrm flipH="1">
              <a:off x="3016818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5" name="Прямая со стрелкой 56"/>
            <p:cNvCxnSpPr>
              <a:cxnSpLocks noChangeShapeType="1"/>
              <a:stCxn id="41" idx="2"/>
              <a:endCxn id="45" idx="0"/>
            </p:cNvCxnSpPr>
            <p:nvPr/>
          </p:nvCxnSpPr>
          <p:spPr bwMode="auto">
            <a:xfrm>
              <a:off x="5626271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6" name="Прямая со стрелкой 57"/>
            <p:cNvCxnSpPr>
              <a:cxnSpLocks noChangeShapeType="1"/>
              <a:stCxn id="41" idx="2"/>
              <a:endCxn id="44" idx="0"/>
            </p:cNvCxnSpPr>
            <p:nvPr/>
          </p:nvCxnSpPr>
          <p:spPr bwMode="auto">
            <a:xfrm flipH="1">
              <a:off x="5104380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7" name="Прямая со стрелкой 58"/>
            <p:cNvCxnSpPr>
              <a:cxnSpLocks noChangeShapeType="1"/>
              <a:stCxn id="31" idx="2"/>
              <a:endCxn id="41" idx="0"/>
            </p:cNvCxnSpPr>
            <p:nvPr/>
          </p:nvCxnSpPr>
          <p:spPr bwMode="auto">
            <a:xfrm>
              <a:off x="4582490" y="4019096"/>
              <a:ext cx="104378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8228" name="Прямая со стрелкой 59"/>
            <p:cNvCxnSpPr>
              <a:cxnSpLocks noChangeShapeType="1"/>
              <a:stCxn id="31" idx="2"/>
              <a:endCxn id="35" idx="0"/>
            </p:cNvCxnSpPr>
            <p:nvPr/>
          </p:nvCxnSpPr>
          <p:spPr bwMode="auto">
            <a:xfrm flipH="1">
              <a:off x="3538708" y="4019096"/>
              <a:ext cx="1043782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479425" y="4013200"/>
            <a:ext cx="1489075" cy="533400"/>
          </a:xfrm>
          <a:prstGeom prst="wedgeRoundRectCallout">
            <a:avLst>
              <a:gd name="adj1" fmla="val 43144"/>
              <a:gd name="adj2" fmla="val 12816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дерево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Группа 79"/>
          <p:cNvGrpSpPr>
            <a:grpSpLocks/>
          </p:cNvGrpSpPr>
          <p:nvPr/>
        </p:nvGrpSpPr>
        <p:grpSpPr bwMode="auto">
          <a:xfrm>
            <a:off x="1416050" y="5384800"/>
            <a:ext cx="4660900" cy="815975"/>
            <a:chOff x="1415694" y="5384155"/>
            <a:chExt cx="4661612" cy="817265"/>
          </a:xfrm>
        </p:grpSpPr>
        <p:sp>
          <p:nvSpPr>
            <p:cNvPr id="8207" name="Прямоугольник 74"/>
            <p:cNvSpPr>
              <a:spLocks noChangeArrowheads="1"/>
            </p:cNvSpPr>
            <p:nvPr/>
          </p:nvSpPr>
          <p:spPr bwMode="auto">
            <a:xfrm>
              <a:off x="3727094" y="57397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/>
            </a:p>
          </p:txBody>
        </p:sp>
        <p:sp>
          <p:nvSpPr>
            <p:cNvPr id="8208" name="Прямоугольник 75"/>
            <p:cNvSpPr>
              <a:spLocks noChangeArrowheads="1"/>
            </p:cNvSpPr>
            <p:nvPr/>
          </p:nvSpPr>
          <p:spPr bwMode="auto">
            <a:xfrm>
              <a:off x="1415694" y="57397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/>
            </a:p>
          </p:txBody>
        </p:sp>
        <p:sp>
          <p:nvSpPr>
            <p:cNvPr id="8209" name="Прямоугольник 76"/>
            <p:cNvSpPr>
              <a:spLocks noChangeArrowheads="1"/>
            </p:cNvSpPr>
            <p:nvPr/>
          </p:nvSpPr>
          <p:spPr bwMode="auto">
            <a:xfrm>
              <a:off x="3625494" y="5384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/>
            </a:p>
          </p:txBody>
        </p:sp>
        <p:sp>
          <p:nvSpPr>
            <p:cNvPr id="8210" name="Прямоугольник 77"/>
            <p:cNvSpPr>
              <a:spLocks noChangeArrowheads="1"/>
            </p:cNvSpPr>
            <p:nvPr/>
          </p:nvSpPr>
          <p:spPr bwMode="auto">
            <a:xfrm>
              <a:off x="4666894" y="5384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/>
            </a:p>
          </p:txBody>
        </p:sp>
        <p:sp>
          <p:nvSpPr>
            <p:cNvPr id="8211" name="Прямоугольник 78"/>
            <p:cNvSpPr>
              <a:spLocks noChangeArrowheads="1"/>
            </p:cNvSpPr>
            <p:nvPr/>
          </p:nvSpPr>
          <p:spPr bwMode="auto">
            <a:xfrm>
              <a:off x="5708294" y="5384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/>
            </a:p>
          </p:txBody>
        </p:sp>
      </p:grpSp>
      <p:sp>
        <p:nvSpPr>
          <p:cNvPr id="81" name="Прямоугольник 80"/>
          <p:cNvSpPr>
            <a:spLocks noChangeArrowheads="1"/>
          </p:cNvSpPr>
          <p:nvPr/>
        </p:nvSpPr>
        <p:spPr bwMode="auto">
          <a:xfrm>
            <a:off x="1962150" y="49276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/>
          </a:p>
        </p:txBody>
      </p: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5822950" y="41656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/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3740150" y="42037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4781550" y="3390900"/>
            <a:ext cx="552450" cy="4603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81" grpId="0"/>
      <p:bldP spid="82" grpId="0"/>
      <p:bldP spid="83" grpId="0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6" y="0"/>
            <a:ext cx="8929718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/>
              <a:t>Чему равно </a:t>
            </a:r>
            <a:r>
              <a:rPr lang="en-US" altLang="ru-RU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altLang="ru-RU" sz="2400"/>
              <a:t>? 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520700" y="12446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p:oleObj spid="_x0000_s4098" name="Формула" r:id="rId3" imgW="2171520" imgH="457200" progId="Equation.3">
                <p:embed/>
              </p:oleObj>
            </a:graphicData>
          </a:graphic>
        </p:graphicFrame>
      </p:grp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84175" y="2641600"/>
            <a:ext cx="6791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</a:rPr>
              <a:t>Табличный метод 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117600" y="3238500"/>
          <a:ext cx="5334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60"/>
          <p:cNvGrpSpPr>
            <a:grpSpLocks/>
          </p:cNvGrpSpPr>
          <p:nvPr/>
        </p:nvGrpSpPr>
        <p:grpSpPr bwMode="auto">
          <a:xfrm>
            <a:off x="1876425" y="4292600"/>
            <a:ext cx="2111375" cy="1714500"/>
            <a:chOff x="1876425" y="4292600"/>
            <a:chExt cx="2111375" cy="1714500"/>
          </a:xfrm>
        </p:grpSpPr>
        <p:sp>
          <p:nvSpPr>
            <p:cNvPr id="9273" name="Левая фигурная скобка 42"/>
            <p:cNvSpPr>
              <a:spLocks/>
            </p:cNvSpPr>
            <p:nvPr/>
          </p:nvSpPr>
          <p:spPr bwMode="auto">
            <a:xfrm rot="-5400000">
              <a:off x="2708275" y="3711575"/>
              <a:ext cx="412750" cy="1574800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47" name="Скругленная прямоугольная выноска 46"/>
            <p:cNvSpPr/>
            <p:nvPr/>
          </p:nvSpPr>
          <p:spPr bwMode="auto">
            <a:xfrm>
              <a:off x="1876425" y="5194300"/>
              <a:ext cx="2111375" cy="812800"/>
            </a:xfrm>
            <a:prstGeom prst="wedgeRoundRectCallout">
              <a:avLst>
                <a:gd name="adj1" fmla="val -1969"/>
                <a:gd name="adj2" fmla="val -107773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/>
                <a:t>начальные значения</a:t>
              </a:r>
              <a:endParaRPr lang="ru-RU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1379538" y="1308100"/>
            <a:ext cx="2316162" cy="2997200"/>
            <a:chOff x="1380066" y="1308100"/>
            <a:chExt cx="2315634" cy="2997200"/>
          </a:xfrm>
        </p:grpSpPr>
        <p:sp>
          <p:nvSpPr>
            <p:cNvPr id="9270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1841500" y="13081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9271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2082800" y="37592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9272" name="Полилиния 51"/>
            <p:cNvSpPr>
              <a:spLocks/>
            </p:cNvSpPr>
            <p:nvPr/>
          </p:nvSpPr>
          <p:spPr bwMode="auto">
            <a:xfrm>
              <a:off x="1380066" y="1803400"/>
              <a:ext cx="715433" cy="2032000"/>
            </a:xfrm>
            <a:custGeom>
              <a:avLst/>
              <a:gdLst>
                <a:gd name="T0" fmla="*/ 461433 w 715433"/>
                <a:gd name="T1" fmla="*/ 0 h 2032000"/>
                <a:gd name="T2" fmla="*/ 715433 w 715433"/>
                <a:gd name="T3" fmla="*/ 2032000 h 2032000"/>
                <a:gd name="T4" fmla="*/ 0 60000 65536"/>
                <a:gd name="T5" fmla="*/ 0 60000 65536"/>
                <a:gd name="T6" fmla="*/ 0 w 715433"/>
                <a:gd name="T7" fmla="*/ 0 h 2032000"/>
                <a:gd name="T8" fmla="*/ 715433 w 715433"/>
                <a:gd name="T9" fmla="*/ 2032000 h 2032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15433" h="2032000">
                  <a:moveTo>
                    <a:pt x="461433" y="0"/>
                  </a:moveTo>
                  <a:cubicBezTo>
                    <a:pt x="0" y="651933"/>
                    <a:pt x="224366" y="1761067"/>
                    <a:pt x="715433" y="203200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63"/>
          <p:cNvGrpSpPr>
            <a:grpSpLocks/>
          </p:cNvGrpSpPr>
          <p:nvPr/>
        </p:nvGrpSpPr>
        <p:grpSpPr bwMode="auto">
          <a:xfrm>
            <a:off x="2270125" y="3825875"/>
            <a:ext cx="1243013" cy="403225"/>
            <a:chOff x="2270760" y="3825240"/>
            <a:chExt cx="1242060" cy="403860"/>
          </a:xfrm>
        </p:grpSpPr>
        <p:sp>
          <p:nvSpPr>
            <p:cNvPr id="9268" name="Прямоугольник 61"/>
            <p:cNvSpPr>
              <a:spLocks noChangeArrowheads="1"/>
            </p:cNvSpPr>
            <p:nvPr/>
          </p:nvSpPr>
          <p:spPr bwMode="auto">
            <a:xfrm>
              <a:off x="227076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9269" name="Прямоугольник 62"/>
            <p:cNvSpPr>
              <a:spLocks noChangeArrowheads="1"/>
            </p:cNvSpPr>
            <p:nvPr/>
          </p:nvSpPr>
          <p:spPr bwMode="auto">
            <a:xfrm>
              <a:off x="316992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</p:grp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5572125" y="3759200"/>
            <a:ext cx="876300" cy="5238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065588" y="3816350"/>
            <a:ext cx="342900" cy="40322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979988" y="3816350"/>
            <a:ext cx="342900" cy="40322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/>
          </a:p>
        </p:txBody>
      </p:sp>
      <p:grpSp>
        <p:nvGrpSpPr>
          <p:cNvPr id="6" name="Группа 70"/>
          <p:cNvGrpSpPr>
            <a:grpSpLocks/>
          </p:cNvGrpSpPr>
          <p:nvPr/>
        </p:nvGrpSpPr>
        <p:grpSpPr bwMode="auto">
          <a:xfrm>
            <a:off x="2454275" y="4200525"/>
            <a:ext cx="1843088" cy="857250"/>
            <a:chOff x="2454487" y="4201159"/>
            <a:chExt cx="1843194" cy="856687"/>
          </a:xfrm>
        </p:grpSpPr>
        <p:sp>
          <p:nvSpPr>
            <p:cNvPr id="9265" name="Полилиния 67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Полилиния 68"/>
            <p:cNvSpPr>
              <a:spLocks/>
            </p:cNvSpPr>
            <p:nvPr/>
          </p:nvSpPr>
          <p:spPr bwMode="auto">
            <a:xfrm>
              <a:off x="3305175" y="4201159"/>
              <a:ext cx="862964" cy="508001"/>
            </a:xfrm>
            <a:custGeom>
              <a:avLst/>
              <a:gdLst>
                <a:gd name="T0" fmla="*/ 25 w 1972733"/>
                <a:gd name="T1" fmla="*/ 215 h 829733"/>
                <a:gd name="T2" fmla="*/ 115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Прямоугольник 69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314825" y="5100638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*f(1)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314825" y="5567363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*f(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5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14825" y="6005513"/>
            <a:ext cx="4197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latin typeface="+mj-lt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*f(3)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11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Группа 79"/>
          <p:cNvGrpSpPr>
            <a:grpSpLocks/>
          </p:cNvGrpSpPr>
          <p:nvPr/>
        </p:nvGrpSpPr>
        <p:grpSpPr bwMode="auto">
          <a:xfrm>
            <a:off x="3359150" y="4200525"/>
            <a:ext cx="1843088" cy="857250"/>
            <a:chOff x="2454487" y="4201159"/>
            <a:chExt cx="1843194" cy="856687"/>
          </a:xfrm>
        </p:grpSpPr>
        <p:sp>
          <p:nvSpPr>
            <p:cNvPr id="9262" name="Полилиния 84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Полилиния 85"/>
            <p:cNvSpPr>
              <a:spLocks/>
            </p:cNvSpPr>
            <p:nvPr/>
          </p:nvSpPr>
          <p:spPr bwMode="auto">
            <a:xfrm>
              <a:off x="3324225" y="4201159"/>
              <a:ext cx="843914" cy="508001"/>
            </a:xfrm>
            <a:custGeom>
              <a:avLst/>
              <a:gdLst>
                <a:gd name="T0" fmla="*/ 20 w 1972733"/>
                <a:gd name="T1" fmla="*/ 215 h 829733"/>
                <a:gd name="T2" fmla="*/ 94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Прямоугольник 86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87"/>
          <p:cNvGrpSpPr>
            <a:grpSpLocks/>
          </p:cNvGrpSpPr>
          <p:nvPr/>
        </p:nvGrpSpPr>
        <p:grpSpPr bwMode="auto">
          <a:xfrm>
            <a:off x="4225925" y="4200525"/>
            <a:ext cx="1843088" cy="857250"/>
            <a:chOff x="2454487" y="4201159"/>
            <a:chExt cx="1843194" cy="856687"/>
          </a:xfrm>
        </p:grpSpPr>
        <p:sp>
          <p:nvSpPr>
            <p:cNvPr id="9259" name="Полилиния 88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Полилиния 89"/>
            <p:cNvSpPr>
              <a:spLocks/>
            </p:cNvSpPr>
            <p:nvPr/>
          </p:nvSpPr>
          <p:spPr bwMode="auto">
            <a:xfrm>
              <a:off x="3333750" y="4201159"/>
              <a:ext cx="834389" cy="508001"/>
            </a:xfrm>
            <a:custGeom>
              <a:avLst/>
              <a:gdLst>
                <a:gd name="T0" fmla="*/ 18 w 1972733"/>
                <a:gd name="T1" fmla="*/ 215 h 829733"/>
                <a:gd name="T2" fmla="*/ 854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Прямоугольник 90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 animBg="1"/>
      <p:bldP spid="66" grpId="0" animBg="1"/>
      <p:bldP spid="67" grpId="0" animBg="1"/>
      <p:bldP spid="72" grpId="0"/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altLang="ru-RU" sz="2400" b="1" dirty="0"/>
              <a:t>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306513"/>
            <a:ext cx="4867275" cy="267811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(x):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1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latin typeface="Courier New"/>
                <a:ea typeface="Times New Roman"/>
              </a:rPr>
              <a:t>(x):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 smtClean="0">
                <a:latin typeface="Courier New"/>
                <a:ea typeface="Times New Roman"/>
              </a:rPr>
              <a:t>) 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8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ourier New"/>
                <a:ea typeface="Times New Roman"/>
              </a:rPr>
              <a:t>F(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11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596900" y="4178300"/>
            <a:ext cx="7994650" cy="501650"/>
            <a:chOff x="3124087" y="5817053"/>
            <a:chExt cx="79952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373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(11)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23" y="5817053"/>
              <a:ext cx="849373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(10)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2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547" y="5817053"/>
              <a:ext cx="849372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(7)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380" y="5817053"/>
              <a:ext cx="849372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(6)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5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147476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39" name="Прямоугольник 38"/>
            <p:cNvSpPr/>
            <p:nvPr/>
          </p:nvSpPr>
          <p:spPr bwMode="auto">
            <a:xfrm>
              <a:off x="7920265" y="5817053"/>
              <a:ext cx="849372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8" name="Прямая со стрелкой 39"/>
            <p:cNvCxnSpPr>
              <a:cxnSpLocks noChangeShapeType="1"/>
              <a:endCxn id="39" idx="1"/>
            </p:cNvCxnSpPr>
            <p:nvPr/>
          </p:nvCxnSpPr>
          <p:spPr bwMode="auto">
            <a:xfrm>
              <a:off x="75942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44" name="Прямоугольник 43"/>
            <p:cNvSpPr/>
            <p:nvPr/>
          </p:nvSpPr>
          <p:spPr bwMode="auto">
            <a:xfrm>
              <a:off x="9101449" y="5817053"/>
              <a:ext cx="849372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0" name="Прямая со стрелкой 44"/>
            <p:cNvCxnSpPr>
              <a:cxnSpLocks noChangeShapeType="1"/>
              <a:endCxn id="44" idx="1"/>
            </p:cNvCxnSpPr>
            <p:nvPr/>
          </p:nvCxnSpPr>
          <p:spPr bwMode="auto">
            <a:xfrm>
              <a:off x="87753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sp>
          <p:nvSpPr>
            <p:cNvPr id="46" name="Прямоугольник 45"/>
            <p:cNvSpPr/>
            <p:nvPr/>
          </p:nvSpPr>
          <p:spPr bwMode="auto">
            <a:xfrm>
              <a:off x="10269932" y="5817053"/>
              <a:ext cx="849372" cy="50074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2" name="Прямая со стрелкой 47"/>
            <p:cNvCxnSpPr>
              <a:cxnSpLocks noChangeShapeType="1"/>
              <a:endCxn id="46" idx="1"/>
            </p:cNvCxnSpPr>
            <p:nvPr/>
          </p:nvCxnSpPr>
          <p:spPr bwMode="auto">
            <a:xfrm>
              <a:off x="99437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</p:grp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2038350" y="4686300"/>
            <a:ext cx="5168900" cy="460375"/>
            <a:chOff x="2037994" y="4495155"/>
            <a:chExt cx="5169612" cy="461665"/>
          </a:xfrm>
        </p:grpSpPr>
        <p:sp>
          <p:nvSpPr>
            <p:cNvPr id="147467" name="Прямоугольник 48"/>
            <p:cNvSpPr>
              <a:spLocks noChangeArrowheads="1"/>
            </p:cNvSpPr>
            <p:nvPr/>
          </p:nvSpPr>
          <p:spPr bwMode="auto">
            <a:xfrm>
              <a:off x="2037994" y="4495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/>
            </a:p>
          </p:txBody>
        </p:sp>
        <p:sp>
          <p:nvSpPr>
            <p:cNvPr id="147468" name="Прямоугольник 49"/>
            <p:cNvSpPr>
              <a:spLocks noChangeArrowheads="1"/>
            </p:cNvSpPr>
            <p:nvPr/>
          </p:nvSpPr>
          <p:spPr bwMode="auto">
            <a:xfrm>
              <a:off x="4489094" y="4495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/>
            </a:p>
          </p:txBody>
        </p:sp>
        <p:sp>
          <p:nvSpPr>
            <p:cNvPr id="147469" name="Прямоугольник 50"/>
            <p:cNvSpPr>
              <a:spLocks noChangeArrowheads="1"/>
            </p:cNvSpPr>
            <p:nvPr/>
          </p:nvSpPr>
          <p:spPr bwMode="auto">
            <a:xfrm>
              <a:off x="6838594" y="449515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/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19113" y="5105400"/>
            <a:ext cx="1666875" cy="522288"/>
            <a:chOff x="518954" y="4914255"/>
            <a:chExt cx="1667508" cy="523220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571845" y="4965146"/>
              <a:ext cx="444669" cy="445293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6675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800" dirty="0">
                  <a:solidFill>
                    <a:srgbClr val="000000"/>
                  </a:solidFill>
                </a:rPr>
                <a:t>Ответ:  3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001156" cy="63026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рекурсивных функций</a:t>
            </a:r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altLang="ru-RU" sz="2400" b="1" dirty="0"/>
              <a:t>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0700" y="1314450"/>
            <a:ext cx="4867275" cy="375443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 smtClean="0">
                <a:latin typeface="Courier New"/>
                <a:ea typeface="Times New Roman"/>
              </a:rPr>
              <a:t>(x):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 smtClean="0">
                <a:latin typeface="Courier New"/>
                <a:ea typeface="Times New Roman"/>
              </a:rPr>
              <a:t>(x-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r>
              <a:rPr lang="ru-RU" sz="2400" b="1" dirty="0" smtClean="0">
                <a:latin typeface="Courier New"/>
                <a:ea typeface="Times New Roman"/>
              </a:rPr>
              <a:t>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ru-RU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latin typeface="Courier New"/>
                <a:ea typeface="Times New Roman"/>
              </a:rPr>
              <a:t>x</a:t>
            </a:r>
            <a:r>
              <a:rPr lang="ru-RU" sz="2400" b="1" dirty="0" smtClean="0">
                <a:latin typeface="Courier New"/>
                <a:ea typeface="Times New Roman"/>
              </a:rPr>
              <a:t>-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 smtClean="0">
                <a:latin typeface="Courier New"/>
                <a:ea typeface="Times New Roman"/>
              </a:rPr>
              <a:t>) 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"*”</a:t>
            </a:r>
            <a:r>
              <a:rPr lang="en-US" sz="2400" b="1" dirty="0" smtClean="0">
                <a:latin typeface="Courier New"/>
                <a:ea typeface="Times New Roman"/>
              </a:rPr>
              <a:t>) 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11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"*”</a:t>
            </a:r>
            <a:r>
              <a:rPr lang="en-US" sz="2400" b="1" dirty="0" smtClean="0">
                <a:latin typeface="Courier New"/>
                <a:ea typeface="Times New Roman"/>
              </a:rPr>
              <a:t>) </a:t>
            </a:r>
            <a:endParaRPr lang="en-US" sz="24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endParaRPr lang="en-US" sz="800" b="1" dirty="0">
              <a:latin typeface="Courier New"/>
              <a:ea typeface="Times New Roman"/>
            </a:endParaRP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ourier New"/>
                <a:ea typeface="Times New Roman"/>
              </a:rPr>
              <a:t>F(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9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009900" y="1409700"/>
            <a:ext cx="5664200" cy="1168400"/>
            <a:chOff x="4063645" y="1482696"/>
            <a:chExt cx="4605470" cy="950007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063645" y="1482696"/>
              <a:ext cx="4605470" cy="950007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10243" name="Object 2"/>
            <p:cNvGraphicFramePr>
              <a:graphicFrameLocks noChangeAspect="1"/>
            </p:cNvGraphicFramePr>
            <p:nvPr/>
          </p:nvGraphicFramePr>
          <p:xfrm>
            <a:off x="4147546" y="1511093"/>
            <a:ext cx="4407982" cy="886760"/>
          </p:xfrm>
          <a:graphic>
            <a:graphicData uri="http://schemas.openxmlformats.org/presentationml/2006/ole">
              <p:oleObj spid="_x0000_s5123" name="Формула" r:id="rId3" imgW="2273040" imgH="457200" progId="Equation.3">
                <p:embed/>
              </p:oleObj>
            </a:graphicData>
          </a:graphic>
        </p:graphicFrame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4483100" y="3302000"/>
            <a:ext cx="4191000" cy="1397000"/>
            <a:chOff x="4610932" y="1389760"/>
            <a:chExt cx="3407635" cy="1135878"/>
          </a:xfrm>
        </p:grpSpPr>
        <p:sp>
          <p:nvSpPr>
            <p:cNvPr id="32" name="Прямоугольник 31"/>
            <p:cNvSpPr/>
            <p:nvPr/>
          </p:nvSpPr>
          <p:spPr bwMode="auto">
            <a:xfrm>
              <a:off x="4610932" y="1389760"/>
              <a:ext cx="3407635" cy="1135878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774860" y="1511093"/>
            <a:ext cx="3152062" cy="886760"/>
          </p:xfrm>
          <a:graphic>
            <a:graphicData uri="http://schemas.openxmlformats.org/presentationml/2006/ole">
              <p:oleObj spid="_x0000_s5122" name="Формула" r:id="rId4" imgW="1625400" imgH="457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976</Words>
  <Application>Microsoft Office PowerPoint</Application>
  <PresentationFormat>Экран (4:3)</PresentationFormat>
  <Paragraphs>266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Рекурсия в Python</vt:lpstr>
      <vt:lpstr>Как работает рекурсия?</vt:lpstr>
      <vt:lpstr>Стек</vt:lpstr>
      <vt:lpstr>Рекурсия – «за» и «против»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Пример задачи на числа Фибоначчи</vt:lpstr>
      <vt:lpstr>Модуль functools</vt:lpstr>
      <vt:lpstr>Применение рекурсивных функций</vt:lpstr>
      <vt:lpstr>Применение рекурсивных функций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 в Python</dc:title>
  <dc:creator>. я</dc:creator>
  <cp:lastModifiedBy>. я</cp:lastModifiedBy>
  <cp:revision>24</cp:revision>
  <dcterms:created xsi:type="dcterms:W3CDTF">2022-02-15T13:01:12Z</dcterms:created>
  <dcterms:modified xsi:type="dcterms:W3CDTF">2022-02-16T11:12:45Z</dcterms:modified>
</cp:coreProperties>
</file>