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A88B-A7F5-4616-9568-11C223C9E00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46A24-1ADC-47F2-BF7A-141B9F053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500042"/>
            <a:ext cx="8653462" cy="148748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Вычисления</a:t>
            </a:r>
          </a:p>
        </p:txBody>
      </p:sp>
      <p:pic>
        <p:nvPicPr>
          <p:cNvPr id="39942" name="Picture 6" descr="https://training.cno.tversu.ru/websites/47/news/6393/original_math_blog.jpg?16233205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14554"/>
            <a:ext cx="6365117" cy="4243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1500174"/>
            <a:ext cx="8375650" cy="27559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Остаток от деления</a:t>
            </a:r>
          </a:p>
        </p:txBody>
      </p:sp>
      <p:sp>
        <p:nvSpPr>
          <p:cNvPr id="35850" name="Прямоугольник 9"/>
          <p:cNvSpPr>
            <a:spLocks noChangeArrowheads="1"/>
          </p:cNvSpPr>
          <p:nvPr/>
        </p:nvSpPr>
        <p:spPr bwMode="auto">
          <a:xfrm>
            <a:off x="403225" y="819150"/>
            <a:ext cx="8393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lvl="1" indent="-268288" eaLnBrk="1" hangingPunct="1">
              <a:spcBef>
                <a:spcPct val="15000"/>
              </a:spcBef>
            </a:pP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</a:rPr>
              <a:t>%</a:t>
            </a:r>
            <a:r>
              <a:rPr lang="ru-RU" altLang="ru-RU" sz="2800" b="1" dirty="0"/>
              <a:t> </a:t>
            </a:r>
            <a:r>
              <a:rPr lang="en-US" altLang="ru-RU" sz="2800" dirty="0"/>
              <a:t>– </a:t>
            </a:r>
            <a:r>
              <a:rPr lang="ru-RU" altLang="ru-RU" sz="2800" dirty="0"/>
              <a:t>остаток от деления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09588" y="1281113"/>
            <a:ext cx="5411787" cy="2419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d =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85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b = d</a:t>
            </a:r>
            <a:r>
              <a:rPr lang="ru-RU" sz="2700" b="1" dirty="0">
                <a:latin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</a:rPr>
              <a:t>//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10</a:t>
            </a:r>
            <a:r>
              <a:rPr lang="en-US" sz="2700" b="1" dirty="0">
                <a:latin typeface="Courier New" pitchFamily="49" charset="0"/>
              </a:rPr>
              <a:t>    </a:t>
            </a:r>
            <a:r>
              <a:rPr lang="en-US" sz="2700" b="1" dirty="0">
                <a:solidFill>
                  <a:srgbClr val="008000"/>
                </a:solidFill>
                <a:latin typeface="Courier New" pitchFamily="49" charset="0"/>
              </a:rPr>
              <a:t># 8</a:t>
            </a:r>
            <a:r>
              <a:rPr lang="en-US" sz="27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a = d %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10</a:t>
            </a:r>
            <a:r>
              <a:rPr lang="en-US" sz="2700" b="1" dirty="0">
                <a:latin typeface="Courier New" pitchFamily="49" charset="0"/>
              </a:rPr>
              <a:t>    </a:t>
            </a:r>
            <a:r>
              <a:rPr lang="en-US" sz="2700" b="1" dirty="0">
                <a:solidFill>
                  <a:srgbClr val="008000"/>
                </a:solidFill>
                <a:latin typeface="Courier New" pitchFamily="49" charset="0"/>
              </a:rPr>
              <a:t># 5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d = a % b     </a:t>
            </a:r>
            <a:r>
              <a:rPr lang="en-US" sz="2700" b="1" dirty="0">
                <a:solidFill>
                  <a:srgbClr val="008000"/>
                </a:solidFill>
                <a:latin typeface="Courier New" pitchFamily="49" charset="0"/>
              </a:rPr>
              <a:t># 5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d = b % a     </a:t>
            </a:r>
            <a:r>
              <a:rPr lang="en-US" sz="2700" b="1" dirty="0">
                <a:solidFill>
                  <a:srgbClr val="008000"/>
                </a:solidFill>
                <a:latin typeface="Courier New" pitchFamily="49" charset="0"/>
              </a:rPr>
              <a:t># 3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351213" y="1665288"/>
            <a:ext cx="1438275" cy="4905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360738" y="2139950"/>
            <a:ext cx="1438275" cy="4905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360738" y="2711450"/>
            <a:ext cx="1438275" cy="4905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60738" y="3155950"/>
            <a:ext cx="1438275" cy="4905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403225" y="3795713"/>
            <a:ext cx="8393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lvl="1" indent="-268288" eaLnBrk="1" hangingPunct="1">
              <a:spcBef>
                <a:spcPct val="15000"/>
              </a:spcBef>
            </a:pP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</a:rPr>
              <a:t>Для отрицательных чисел</a:t>
            </a: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09588" y="4384675"/>
            <a:ext cx="45450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a =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-7       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b = a //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2</a:t>
            </a:r>
            <a:r>
              <a:rPr lang="en-US" sz="2700" b="1" dirty="0">
                <a:latin typeface="Courier New" pitchFamily="49" charset="0"/>
              </a:rPr>
              <a:t> </a:t>
            </a:r>
            <a:r>
              <a:rPr lang="ru-RU" sz="2700" b="1" dirty="0">
                <a:latin typeface="Courier New" pitchFamily="49" charset="0"/>
              </a:rPr>
              <a:t> </a:t>
            </a:r>
            <a:r>
              <a:rPr lang="en-US" sz="2700" b="1" dirty="0">
                <a:solidFill>
                  <a:srgbClr val="008000"/>
                </a:solidFill>
                <a:latin typeface="Courier New" pitchFamily="49" charset="0"/>
              </a:rPr>
              <a:t># -4 </a:t>
            </a:r>
          </a:p>
          <a:p>
            <a:pPr marL="174625" lvl="1" indent="1588" eaLnBrk="1" hangingPunct="1">
              <a:spcBef>
                <a:spcPct val="15000"/>
              </a:spcBef>
              <a:defRPr/>
            </a:pPr>
            <a:r>
              <a:rPr lang="en-US" sz="2700" b="1" dirty="0">
                <a:latin typeface="Courier New" pitchFamily="49" charset="0"/>
              </a:rPr>
              <a:t>d = a %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2</a:t>
            </a:r>
            <a:r>
              <a:rPr lang="en-US" sz="2700" b="1" dirty="0">
                <a:latin typeface="Courier New" pitchFamily="49" charset="0"/>
              </a:rPr>
              <a:t>   </a:t>
            </a:r>
            <a:r>
              <a:rPr lang="en-US" sz="2700" b="1" dirty="0">
                <a:solidFill>
                  <a:srgbClr val="008000"/>
                </a:solidFill>
                <a:latin typeface="Courier New" pitchFamily="49" charset="0"/>
              </a:rPr>
              <a:t># 1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329238" y="4164013"/>
            <a:ext cx="3611562" cy="663575"/>
            <a:chOff x="433" y="3902"/>
            <a:chExt cx="2275" cy="418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548" y="3969"/>
              <a:ext cx="216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533400" indent="-358775">
                <a:spcBef>
                  <a:spcPct val="50000"/>
                </a:spcBef>
                <a:defRPr/>
              </a:pPr>
              <a:r>
                <a:rPr lang="ru-RU" sz="2400" dirty="0"/>
                <a:t>    Как в математике!</a:t>
              </a:r>
            </a:p>
          </p:txBody>
        </p:sp>
        <p:sp>
          <p:nvSpPr>
            <p:cNvPr id="4097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5" name="Прямоугольник 13"/>
          <p:cNvSpPr>
            <a:spLocks noChangeArrowheads="1"/>
          </p:cNvSpPr>
          <p:nvPr/>
        </p:nvSpPr>
        <p:spPr bwMode="auto">
          <a:xfrm>
            <a:off x="5297488" y="5534025"/>
            <a:ext cx="3406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-7 = (</a:t>
            </a:r>
            <a:r>
              <a:rPr lang="ru-RU" altLang="ru-RU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-4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)*2 + </a:t>
            </a:r>
            <a:r>
              <a:rPr lang="ru-RU" altLang="ru-RU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altLang="ru-RU" dirty="0">
              <a:solidFill>
                <a:srgbClr val="0070C0"/>
              </a:solidFill>
            </a:endParaRPr>
          </a:p>
        </p:txBody>
      </p:sp>
      <p:sp>
        <p:nvSpPr>
          <p:cNvPr id="26" name="Овал 14"/>
          <p:cNvSpPr>
            <a:spLocks noChangeArrowheads="1"/>
          </p:cNvSpPr>
          <p:nvPr/>
        </p:nvSpPr>
        <p:spPr bwMode="auto">
          <a:xfrm>
            <a:off x="8180388" y="5522913"/>
            <a:ext cx="552450" cy="552450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6022975" y="4924425"/>
            <a:ext cx="1863725" cy="587375"/>
          </a:xfrm>
          <a:prstGeom prst="wedgeRoundRectCallout">
            <a:avLst>
              <a:gd name="adj1" fmla="val 70766"/>
              <a:gd name="adj2" fmla="val 6848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/>
              <a:t>остаток </a:t>
            </a:r>
            <a:r>
              <a:rPr lang="ru-RU" sz="2400" dirty="0">
                <a:sym typeface="Symbol"/>
              </a:rPr>
              <a:t> 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/>
      <p:bldP spid="11" grpId="0" build="p" animBg="1"/>
      <p:bldP spid="14" grpId="0" animBg="1"/>
      <p:bldP spid="15" grpId="0" animBg="1"/>
      <p:bldP spid="13" grpId="0" animBg="1"/>
      <p:bldP spid="16" grpId="0" animBg="1"/>
      <p:bldP spid="17" grpId="0"/>
      <p:bldP spid="19" grpId="0" build="p"/>
      <p:bldP spid="25" grpId="0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Вещественные числа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020763" y="882650"/>
            <a:ext cx="7102475" cy="936625"/>
            <a:chOff x="433" y="3902"/>
            <a:chExt cx="4473" cy="590"/>
          </a:xfrm>
        </p:grpSpPr>
        <p:sp>
          <p:nvSpPr>
            <p:cNvPr id="5" name="Text Box 56"/>
            <p:cNvSpPr txBox="1">
              <a:spLocks noChangeArrowheads="1"/>
            </p:cNvSpPr>
            <p:nvPr/>
          </p:nvSpPr>
          <p:spPr bwMode="auto">
            <a:xfrm>
              <a:off x="548" y="3969"/>
              <a:ext cx="4358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442913" indent="-268288">
                <a:spcBef>
                  <a:spcPct val="50000"/>
                </a:spcBef>
                <a:defRPr/>
              </a:pPr>
              <a:r>
                <a:rPr lang="ru-RU" sz="2400" dirty="0"/>
                <a:t>   </a:t>
              </a:r>
              <a:r>
                <a:rPr lang="ru-RU" sz="2400" dirty="0" smtClean="0"/>
                <a:t>  Целая </a:t>
              </a:r>
              <a:r>
                <a:rPr lang="ru-RU" sz="2400" dirty="0"/>
                <a:t>и дробная части числа разделяются </a:t>
              </a:r>
              <a:r>
                <a:rPr lang="ru-RU" sz="2400" b="1" dirty="0"/>
                <a:t>точкой</a:t>
              </a:r>
              <a:r>
                <a:rPr lang="ru-RU" sz="2400" dirty="0"/>
                <a:t>!</a:t>
              </a:r>
            </a:p>
          </p:txBody>
        </p:sp>
        <p:sp>
          <p:nvSpPr>
            <p:cNvPr id="4200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79413" y="1789113"/>
            <a:ext cx="34734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Форматы вывода</a:t>
            </a:r>
            <a:r>
              <a:rPr lang="ru-RU" sz="2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6125" y="2347913"/>
            <a:ext cx="6154738" cy="1565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123.456</a:t>
            </a:r>
            <a:endParaRPr lang="ru-RU" sz="2800" b="1" dirty="0">
              <a:solidFill>
                <a:schemeClr val="tx2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 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"{:10.2f}"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format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37896" name="Прямоугольник 9"/>
          <p:cNvSpPr>
            <a:spLocks noChangeArrowheads="1"/>
          </p:cNvSpPr>
          <p:nvPr/>
        </p:nvSpPr>
        <p:spPr bwMode="auto">
          <a:xfrm>
            <a:off x="6573838" y="2925763"/>
            <a:ext cx="2384425" cy="522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123.456</a:t>
            </a:r>
            <a:endParaRPr lang="ru-RU" altLang="ru-RU" sz="2800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912813" y="3994150"/>
            <a:ext cx="2092325" cy="560388"/>
          </a:xfrm>
          <a:prstGeom prst="wedgeRoundRectCallout">
            <a:avLst>
              <a:gd name="adj1" fmla="val 42133"/>
              <a:gd name="adj2" fmla="val -10367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всего знаков</a:t>
            </a:r>
            <a:endParaRPr lang="ru-RU" sz="2400" dirty="0">
              <a:latin typeface="+mn-lt"/>
            </a:endParaRPr>
          </a:p>
        </p:txBody>
      </p:sp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6572264" y="3414713"/>
            <a:ext cx="2384425" cy="522287"/>
            <a:chOff x="4595384" y="4269591"/>
            <a:chExt cx="3060000" cy="523220"/>
          </a:xfrm>
        </p:grpSpPr>
        <p:sp>
          <p:nvSpPr>
            <p:cNvPr id="42003" name="Прямоугольник 11"/>
            <p:cNvSpPr>
              <a:spLocks noChangeArrowheads="1"/>
            </p:cNvSpPr>
            <p:nvPr/>
          </p:nvSpPr>
          <p:spPr bwMode="auto">
            <a:xfrm>
              <a:off x="4595384" y="4269591"/>
              <a:ext cx="3060000" cy="5232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 eaLnBrk="1" hangingPunct="1"/>
              <a:r>
                <a:rPr lang="en-US" altLang="ru-RU" sz="2800" b="1" dirty="0">
                  <a:latin typeface="Courier New" pitchFamily="49" charset="0"/>
                  <a:cs typeface="Times New Roman" pitchFamily="18" charset="0"/>
                </a:rPr>
                <a:t>    </a:t>
              </a:r>
              <a:r>
                <a:rPr lang="ru-RU" altLang="ru-RU" sz="2800" b="1" dirty="0">
                  <a:latin typeface="Courier New" pitchFamily="49" charset="0"/>
                  <a:cs typeface="Times New Roman" pitchFamily="18" charset="0"/>
                </a:rPr>
                <a:t>123.46 </a:t>
              </a:r>
              <a:endParaRPr lang="ru-RU" altLang="ru-RU" sz="2800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2004" name="Полилиния 12"/>
            <p:cNvSpPr>
              <a:spLocks noChangeArrowheads="1"/>
            </p:cNvSpPr>
            <p:nvPr/>
          </p:nvSpPr>
          <p:spPr bwMode="auto">
            <a:xfrm>
              <a:off x="4911696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Полилиния 13"/>
            <p:cNvSpPr>
              <a:spLocks noChangeArrowheads="1"/>
            </p:cNvSpPr>
            <p:nvPr/>
          </p:nvSpPr>
          <p:spPr bwMode="auto">
            <a:xfrm>
              <a:off x="5125509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6" name="Полилиния 12"/>
            <p:cNvSpPr>
              <a:spLocks noChangeArrowheads="1"/>
            </p:cNvSpPr>
            <p:nvPr/>
          </p:nvSpPr>
          <p:spPr bwMode="auto">
            <a:xfrm>
              <a:off x="4697883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7" name="Полилиния 13"/>
            <p:cNvSpPr>
              <a:spLocks noChangeArrowheads="1"/>
            </p:cNvSpPr>
            <p:nvPr/>
          </p:nvSpPr>
          <p:spPr bwMode="auto">
            <a:xfrm>
              <a:off x="5335059" y="4605264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" name="Скругленная прямоугольная выноска 33"/>
          <p:cNvSpPr/>
          <p:nvPr/>
        </p:nvSpPr>
        <p:spPr bwMode="auto">
          <a:xfrm>
            <a:off x="3165475" y="3994150"/>
            <a:ext cx="2714625" cy="560388"/>
          </a:xfrm>
          <a:prstGeom prst="wedgeRoundRectCallout">
            <a:avLst>
              <a:gd name="adj1" fmla="val -37913"/>
              <a:gd name="adj2" fmla="val -9826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в дробной части</a:t>
            </a:r>
            <a:endParaRPr lang="ru-RU" sz="2400" dirty="0"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46125" y="4735513"/>
            <a:ext cx="631825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"{:10.2g}"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format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 bwMode="auto">
          <a:xfrm>
            <a:off x="2736850" y="5597525"/>
            <a:ext cx="2513013" cy="560388"/>
          </a:xfrm>
          <a:prstGeom prst="wedgeRoundRectCallout">
            <a:avLst>
              <a:gd name="adj1" fmla="val -18026"/>
              <a:gd name="adj2" fmla="val -12318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значащих цифр</a:t>
            </a:r>
            <a:endParaRPr lang="ru-RU" sz="2400" dirty="0">
              <a:latin typeface="+mn-lt"/>
            </a:endParaRPr>
          </a:p>
        </p:txBody>
      </p:sp>
      <p:grpSp>
        <p:nvGrpSpPr>
          <p:cNvPr id="4" name="Группа 27"/>
          <p:cNvGrpSpPr>
            <a:grpSpLocks/>
          </p:cNvGrpSpPr>
          <p:nvPr/>
        </p:nvGrpSpPr>
        <p:grpSpPr bwMode="auto">
          <a:xfrm>
            <a:off x="5794375" y="5273675"/>
            <a:ext cx="3060700" cy="522288"/>
            <a:chOff x="4595384" y="5298291"/>
            <a:chExt cx="3060000" cy="523220"/>
          </a:xfrm>
        </p:grpSpPr>
        <p:sp>
          <p:nvSpPr>
            <p:cNvPr id="41999" name="Прямоугольник 11"/>
            <p:cNvSpPr>
              <a:spLocks noChangeArrowheads="1"/>
            </p:cNvSpPr>
            <p:nvPr/>
          </p:nvSpPr>
          <p:spPr bwMode="auto">
            <a:xfrm>
              <a:off x="4595384" y="5298291"/>
              <a:ext cx="3060000" cy="5232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 eaLnBrk="1" hangingPunct="1"/>
              <a:r>
                <a:rPr lang="en-US" altLang="ru-RU" sz="2800" b="1">
                  <a:latin typeface="Courier New" pitchFamily="49" charset="0"/>
                  <a:cs typeface="Times New Roman" pitchFamily="18" charset="0"/>
                </a:rPr>
                <a:t>   1.2e+02 </a:t>
              </a:r>
            </a:p>
          </p:txBody>
        </p:sp>
        <p:sp>
          <p:nvSpPr>
            <p:cNvPr id="42000" name="Полилиния 12"/>
            <p:cNvSpPr>
              <a:spLocks noChangeArrowheads="1"/>
            </p:cNvSpPr>
            <p:nvPr/>
          </p:nvSpPr>
          <p:spPr bwMode="auto">
            <a:xfrm>
              <a:off x="4899791" y="5624439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Полилиния 13"/>
            <p:cNvSpPr>
              <a:spLocks noChangeArrowheads="1"/>
            </p:cNvSpPr>
            <p:nvPr/>
          </p:nvSpPr>
          <p:spPr bwMode="auto">
            <a:xfrm>
              <a:off x="5113604" y="5623542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2" name="Полилиния 12"/>
            <p:cNvSpPr>
              <a:spLocks noChangeArrowheads="1"/>
            </p:cNvSpPr>
            <p:nvPr/>
          </p:nvSpPr>
          <p:spPr bwMode="auto">
            <a:xfrm>
              <a:off x="4685978" y="5624439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Скругленная прямоугольная выноска 32"/>
          <p:cNvSpPr/>
          <p:nvPr/>
        </p:nvSpPr>
        <p:spPr bwMode="auto">
          <a:xfrm>
            <a:off x="7099300" y="5930900"/>
            <a:ext cx="1498600" cy="561975"/>
          </a:xfrm>
          <a:prstGeom prst="wedgeRoundRectCallout">
            <a:avLst>
              <a:gd name="adj1" fmla="val -43536"/>
              <a:gd name="adj2" fmla="val -89587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1,2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 10</a:t>
            </a:r>
            <a:r>
              <a:rPr lang="en-US" sz="2400" baseline="300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2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37896" grpId="0" animBg="1"/>
      <p:bldP spid="15" grpId="0" animBg="1"/>
      <p:bldP spid="34" grpId="0" animBg="1"/>
      <p:bldP spid="29" grpId="0" build="p"/>
      <p:bldP spid="35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9413" y="809625"/>
            <a:ext cx="53181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Экспоненциальный формат</a:t>
            </a:r>
            <a:r>
              <a:rPr lang="ru-RU" sz="2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7388" y="1401763"/>
            <a:ext cx="6005512" cy="18161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pt-BR" sz="28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1./30000</a:t>
            </a:r>
            <a:endParaRPr lang="ru-RU" sz="28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"{:e}"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(x))</a:t>
            </a:r>
          </a:p>
          <a:p>
            <a:pPr eaLnBrk="1" hangingPunct="1">
              <a:defRPr/>
            </a:pPr>
            <a:r>
              <a:rPr lang="pt-BR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800" b="1" dirty="0">
                <a:latin typeface="+mn-lt"/>
                <a:cs typeface="Courier New" pitchFamily="49" charset="0"/>
              </a:rPr>
              <a:t> 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sz="2800" b="1" dirty="0">
                <a:latin typeface="+mn-lt"/>
                <a:cs typeface="Courier New" pitchFamily="49" charset="0"/>
              </a:rPr>
              <a:t> </a:t>
            </a:r>
            <a:r>
              <a:rPr lang="pt-BR" sz="28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12345678.</a:t>
            </a:r>
            <a:endParaRPr lang="ru-RU" sz="28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"{:e}"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(x))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918" name="Прямоугольник 5"/>
          <p:cNvSpPr>
            <a:spLocks noChangeArrowheads="1"/>
          </p:cNvSpPr>
          <p:nvPr/>
        </p:nvSpPr>
        <p:spPr bwMode="auto">
          <a:xfrm>
            <a:off x="5726113" y="1868488"/>
            <a:ext cx="292735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.333333e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altLang="ru-RU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919" name="Прямоугольник 6"/>
          <p:cNvSpPr>
            <a:spLocks noChangeArrowheads="1"/>
          </p:cNvSpPr>
          <p:nvPr/>
        </p:nvSpPr>
        <p:spPr bwMode="auto">
          <a:xfrm>
            <a:off x="5726113" y="2706688"/>
            <a:ext cx="292735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1.234568e+07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6488113" y="1119188"/>
            <a:ext cx="2427287" cy="561975"/>
          </a:xfrm>
          <a:prstGeom prst="wedgeRoundRectCallout">
            <a:avLst>
              <a:gd name="adj1" fmla="val -39299"/>
              <a:gd name="adj2" fmla="val 9798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3,333333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 10</a:t>
            </a:r>
            <a:r>
              <a:rPr lang="ru-RU" sz="2400" baseline="300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–5</a:t>
            </a:r>
            <a:endParaRPr lang="ru-RU" sz="2400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7388" y="3817938"/>
            <a:ext cx="6072187" cy="1565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ru-RU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ru-RU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123.456</a:t>
            </a:r>
            <a:endParaRPr lang="ru-RU" sz="2800" b="1" dirty="0">
              <a:solidFill>
                <a:schemeClr val="tx2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"{:10.2e}"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x))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827713" y="4364038"/>
            <a:ext cx="2816225" cy="522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1.234560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e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+02 </a:t>
            </a:r>
            <a:endParaRPr lang="ru-RU" altLang="ru-RU" sz="2800"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5827713" y="5353050"/>
            <a:ext cx="2816225" cy="522288"/>
            <a:chOff x="4595384" y="4764891"/>
            <a:chExt cx="3060000" cy="523220"/>
          </a:xfrm>
        </p:grpSpPr>
        <p:sp>
          <p:nvSpPr>
            <p:cNvPr id="43023" name="Прямоугольник 11"/>
            <p:cNvSpPr>
              <a:spLocks noChangeArrowheads="1"/>
            </p:cNvSpPr>
            <p:nvPr/>
          </p:nvSpPr>
          <p:spPr bwMode="auto">
            <a:xfrm>
              <a:off x="4595384" y="4764891"/>
              <a:ext cx="3060000" cy="5232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 eaLnBrk="1" hangingPunct="1"/>
              <a:r>
                <a:rPr lang="en-US" altLang="ru-RU" sz="2800" b="1">
                  <a:latin typeface="Courier New" pitchFamily="49" charset="0"/>
                  <a:cs typeface="Times New Roman" pitchFamily="18" charset="0"/>
                </a:rPr>
                <a:t>  1.23e+02</a:t>
              </a:r>
            </a:p>
          </p:txBody>
        </p:sp>
        <p:sp>
          <p:nvSpPr>
            <p:cNvPr id="43024" name="Полилиния 12"/>
            <p:cNvSpPr>
              <a:spLocks noChangeArrowheads="1"/>
            </p:cNvSpPr>
            <p:nvPr/>
          </p:nvSpPr>
          <p:spPr bwMode="auto">
            <a:xfrm>
              <a:off x="4688359" y="5086276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Полилиния 12"/>
            <p:cNvSpPr>
              <a:spLocks noChangeArrowheads="1"/>
            </p:cNvSpPr>
            <p:nvPr/>
          </p:nvSpPr>
          <p:spPr bwMode="auto">
            <a:xfrm>
              <a:off x="4927913" y="5086276"/>
              <a:ext cx="180975" cy="57150"/>
            </a:xfrm>
            <a:custGeom>
              <a:avLst/>
              <a:gdLst>
                <a:gd name="T0" fmla="*/ 0 w 233363"/>
                <a:gd name="T1" fmla="*/ 0 h 57150"/>
                <a:gd name="T2" fmla="*/ 0 w 233363"/>
                <a:gd name="T3" fmla="*/ 57150 h 57150"/>
                <a:gd name="T4" fmla="*/ 32 w 233363"/>
                <a:gd name="T5" fmla="*/ 57150 h 57150"/>
                <a:gd name="T6" fmla="*/ 32 w 233363"/>
                <a:gd name="T7" fmla="*/ 4762 h 57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363"/>
                <a:gd name="T13" fmla="*/ 0 h 57150"/>
                <a:gd name="T14" fmla="*/ 233363 w 233363"/>
                <a:gd name="T15" fmla="*/ 57150 h 57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363" h="57150">
                  <a:moveTo>
                    <a:pt x="0" y="0"/>
                  </a:moveTo>
                  <a:lnTo>
                    <a:pt x="0" y="57150"/>
                  </a:lnTo>
                  <a:lnTo>
                    <a:pt x="233363" y="57150"/>
                  </a:lnTo>
                  <a:lnTo>
                    <a:pt x="233363" y="476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Скругленная прямоугольная выноска 8"/>
          <p:cNvSpPr/>
          <p:nvPr/>
        </p:nvSpPr>
        <p:spPr bwMode="auto">
          <a:xfrm>
            <a:off x="6488113" y="3406775"/>
            <a:ext cx="2427287" cy="560388"/>
          </a:xfrm>
          <a:prstGeom prst="wedgeRoundRectCallout">
            <a:avLst>
              <a:gd name="adj1" fmla="val -44098"/>
              <a:gd name="adj2" fmla="val -10162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1,234568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 10</a:t>
            </a:r>
            <a:r>
              <a:rPr lang="en-US" sz="2400" baseline="30000" dirty="0">
                <a:solidFill>
                  <a:srgbClr val="000000"/>
                </a:solidFill>
                <a:latin typeface="+mn-lt"/>
                <a:cs typeface="Courier New" pitchFamily="49" charset="0"/>
                <a:sym typeface="Symbol"/>
              </a:rPr>
              <a:t>7</a:t>
            </a:r>
            <a:endParaRPr lang="ru-RU" sz="2400" dirty="0">
              <a:latin typeface="+mn-lt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673100" y="5553075"/>
            <a:ext cx="2092325" cy="560388"/>
          </a:xfrm>
          <a:prstGeom prst="wedgeRoundRectCallout">
            <a:avLst>
              <a:gd name="adj1" fmla="val 52538"/>
              <a:gd name="adj2" fmla="val -10755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всего знаков</a:t>
            </a:r>
            <a:endParaRPr lang="ru-RU" sz="2400" dirty="0">
              <a:latin typeface="+mn-lt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2894013" y="5553075"/>
            <a:ext cx="2714625" cy="560388"/>
          </a:xfrm>
          <a:prstGeom prst="wedgeRoundRectCallout">
            <a:avLst>
              <a:gd name="adj1" fmla="val -29091"/>
              <a:gd name="adj2" fmla="val -10603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в дробной части</a:t>
            </a:r>
            <a:endParaRPr lang="ru-RU" sz="2400" dirty="0">
              <a:latin typeface="+mn-lt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Вещественные числа</a:t>
            </a:r>
            <a:endParaRPr kumimoji="0" lang="ru-RU" altLang="ru-RU" sz="4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38918" grpId="0" animBg="1"/>
      <p:bldP spid="38919" grpId="0" animBg="1"/>
      <p:bldP spid="8" grpId="0" animBg="1"/>
      <p:bldP spid="11" grpId="0" build="p"/>
      <p:bldP spid="12" grpId="0" animBg="1"/>
      <p:bldP spid="9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Стандартные функции</a:t>
            </a:r>
          </a:p>
        </p:txBody>
      </p:sp>
      <p:sp>
        <p:nvSpPr>
          <p:cNvPr id="39940" name="Прямоугольник 3"/>
          <p:cNvSpPr>
            <a:spLocks noChangeArrowheads="1"/>
          </p:cNvSpPr>
          <p:nvPr/>
        </p:nvSpPr>
        <p:spPr bwMode="auto">
          <a:xfrm>
            <a:off x="403225" y="831850"/>
            <a:ext cx="8524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800" dirty="0">
                <a:latin typeface="+mn-lt"/>
                <a:cs typeface="Courier New" pitchFamily="49" charset="0"/>
              </a:rPr>
              <a:t>модуль</a:t>
            </a:r>
            <a:r>
              <a:rPr lang="en-US" sz="2800" dirty="0">
                <a:latin typeface="+mn-lt"/>
                <a:cs typeface="Courier New" pitchFamily="49" charset="0"/>
              </a:rPr>
              <a:t> </a:t>
            </a:r>
            <a:r>
              <a:rPr lang="ru-RU" sz="2800" dirty="0">
                <a:latin typeface="+mn-lt"/>
                <a:cs typeface="Courier New" pitchFamily="49" charset="0"/>
              </a:rPr>
              <a:t>числа</a:t>
            </a:r>
          </a:p>
          <a:p>
            <a:pPr eaLnBrk="1" hangingPunct="1"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800" dirty="0">
                <a:cs typeface="Courier New" pitchFamily="49" charset="0"/>
              </a:rPr>
              <a:t>преобразование к целому числу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round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800" dirty="0">
                <a:cs typeface="Courier New" pitchFamily="49" charset="0"/>
              </a:rPr>
              <a:t>округление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713" y="2212975"/>
            <a:ext cx="5729287" cy="13843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abs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-1.6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) 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-1.6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) 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-1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round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-1.6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)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-2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403225" y="3625850"/>
            <a:ext cx="8524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800" dirty="0">
                <a:cs typeface="Courier New" pitchFamily="49" charset="0"/>
              </a:rPr>
              <a:t>в двоичную систему </a:t>
            </a:r>
            <a:endParaRPr lang="en-US" sz="2800" dirty="0">
              <a:cs typeface="Courier New" pitchFamily="49" charset="0"/>
            </a:endParaRPr>
          </a:p>
          <a:p>
            <a:pPr eaLnBrk="1" hangingPunct="1"/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800" dirty="0">
                <a:cs typeface="Courier New" pitchFamily="49" charset="0"/>
              </a:rPr>
              <a:t>в восьмеричную систему</a:t>
            </a:r>
          </a:p>
          <a:p>
            <a:pPr eaLnBrk="1" hangingPunct="1"/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(x) — </a:t>
            </a:r>
            <a:r>
              <a:rPr lang="ru-RU" sz="2800" dirty="0">
                <a:cs typeface="Courier New" pitchFamily="49" charset="0"/>
              </a:rPr>
              <a:t>в шестнадцатеричную систему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3713" y="5032375"/>
            <a:ext cx="5729287" cy="13843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bin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29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)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'0b11101'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oct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29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)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'0o35'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800" b="1" dirty="0">
                <a:latin typeface="Arial" pitchFamily="34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hex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29 </a:t>
            </a:r>
            <a:r>
              <a:rPr lang="en-US" sz="2800" b="1" dirty="0">
                <a:latin typeface="Courier New" pitchFamily="49" charset="0"/>
                <a:ea typeface="Times New Roman"/>
                <a:cs typeface="Courier New" pitchFamily="49" charset="0"/>
              </a:rPr>
              <a:t>)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'0x1d'</a:t>
            </a:r>
            <a:endParaRPr lang="ru-RU" sz="28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15404" cy="773113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Математические функции</a:t>
            </a:r>
          </a:p>
        </p:txBody>
      </p:sp>
      <p:sp>
        <p:nvSpPr>
          <p:cNvPr id="39940" name="Прямоугольник 3"/>
          <p:cNvSpPr>
            <a:spLocks noChangeArrowheads="1"/>
          </p:cNvSpPr>
          <p:nvPr/>
        </p:nvSpPr>
        <p:spPr bwMode="auto">
          <a:xfrm>
            <a:off x="403225" y="831850"/>
            <a:ext cx="85248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3600" i="1" dirty="0"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— </a:t>
            </a:r>
            <a:r>
              <a:rPr lang="ru-RU" sz="2400" dirty="0">
                <a:cs typeface="Courier New" pitchFamily="49" charset="0"/>
              </a:rPr>
              <a:t>число «пи»</a:t>
            </a:r>
            <a:endParaRPr lang="ru-RU" sz="2400" i="1" dirty="0"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— </a:t>
            </a:r>
            <a:r>
              <a:rPr lang="ru-RU" sz="2400" dirty="0">
                <a:latin typeface="+mn-lt"/>
                <a:cs typeface="Courier New" pitchFamily="49" charset="0"/>
              </a:rPr>
              <a:t>квадратный корень</a:t>
            </a:r>
            <a:endParaRPr lang="ru-RU" sz="2400" i="1" dirty="0">
              <a:latin typeface="+mn-lt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 — </a:t>
            </a:r>
            <a:r>
              <a:rPr lang="ru-RU" sz="2400" dirty="0">
                <a:latin typeface="+mn-lt"/>
                <a:cs typeface="Courier New" pitchFamily="49" charset="0"/>
              </a:rPr>
              <a:t>синус угла, заданного </a:t>
            </a:r>
            <a:r>
              <a:rPr lang="ru-RU" sz="2400" b="1" dirty="0">
                <a:solidFill>
                  <a:schemeClr val="accent2"/>
                </a:solidFill>
                <a:latin typeface="+mn-lt"/>
                <a:cs typeface="Courier New" pitchFamily="49" charset="0"/>
              </a:rPr>
              <a:t>в радианах</a:t>
            </a: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 — </a:t>
            </a:r>
            <a:r>
              <a:rPr lang="ru-RU" sz="2400" dirty="0">
                <a:latin typeface="+mn-lt"/>
                <a:cs typeface="Courier New" pitchFamily="49" charset="0"/>
              </a:rPr>
              <a:t>косинус угла, заданного </a:t>
            </a:r>
            <a:r>
              <a:rPr lang="ru-RU" sz="2400" b="1" dirty="0">
                <a:solidFill>
                  <a:schemeClr val="accent2"/>
                </a:solidFill>
                <a:latin typeface="+mn-lt"/>
                <a:cs typeface="Courier New" pitchFamily="49" charset="0"/>
              </a:rPr>
              <a:t>в радианах</a:t>
            </a: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 — </a:t>
            </a:r>
            <a:r>
              <a:rPr lang="ru-RU" sz="2400" dirty="0">
                <a:latin typeface="+mn-lt"/>
                <a:cs typeface="Courier New" pitchFamily="49" charset="0"/>
              </a:rPr>
              <a:t>экспонента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е</a:t>
            </a:r>
            <a:r>
              <a:rPr lang="ru-RU" sz="2400" b="1" baseline="30000" dirty="0" err="1">
                <a:latin typeface="Courier New" pitchFamily="49" charset="0"/>
                <a:cs typeface="Courier New" pitchFamily="49" charset="0"/>
              </a:rPr>
              <a:t>х</a:t>
            </a:r>
            <a:endParaRPr lang="ru-RU" sz="2400" b="1" baseline="30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math.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— </a:t>
            </a:r>
            <a:r>
              <a:rPr lang="ru-RU" sz="2400" dirty="0">
                <a:latin typeface="+mn-lt"/>
                <a:cs typeface="Courier New" pitchFamily="49" charset="0"/>
              </a:rPr>
              <a:t>натуральный логарифм</a:t>
            </a:r>
            <a:endParaRPr lang="en-US" sz="2400" dirty="0">
              <a:latin typeface="+mn-lt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floor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— </a:t>
            </a:r>
            <a:r>
              <a:rPr lang="ru-RU" sz="2400" dirty="0">
                <a:cs typeface="Courier New" pitchFamily="49" charset="0"/>
              </a:rPr>
              <a:t>округление «вниз»</a:t>
            </a:r>
            <a:endParaRPr lang="en-US" sz="2400" dirty="0"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ceil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  — </a:t>
            </a:r>
            <a:r>
              <a:rPr lang="ru-RU" sz="2400" dirty="0">
                <a:cs typeface="Courier New" pitchFamily="49" charset="0"/>
              </a:rPr>
              <a:t>округление «вверх»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200" y="949325"/>
            <a:ext cx="2212975" cy="461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import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math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864100" y="714356"/>
            <a:ext cx="3811588" cy="722332"/>
          </a:xfrm>
          <a:prstGeom prst="wedgeRoundRectCallout">
            <a:avLst>
              <a:gd name="adj1" fmla="val -111527"/>
              <a:gd name="adj2" fmla="val 1103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подключить математический модуль</a:t>
            </a:r>
            <a:endParaRPr lang="ru-RU" sz="24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7784" y="4486275"/>
            <a:ext cx="4538662" cy="831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floor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ceil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 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2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6209" y="5418138"/>
            <a:ext cx="4440237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floor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(-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#-2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math.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ceil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(-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1.6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#-1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Документирование программы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95288" y="938213"/>
            <a:ext cx="858361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from </a:t>
            </a:r>
            <a:r>
              <a:rPr lang="en-US" sz="2800" b="1" dirty="0">
                <a:latin typeface="Courier New" pitchFamily="49" charset="0"/>
              </a:rPr>
              <a:t>math </a:t>
            </a: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import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sqrt</a:t>
            </a:r>
            <a:endParaRPr lang="en-US" sz="2800" b="1" dirty="0">
              <a:latin typeface="Courier New" pitchFamily="49" charset="0"/>
            </a:endParaRP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</a:rPr>
              <a:t>Введите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</a:rPr>
              <a:t>a, b, c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</a:rPr>
              <a:t>:"</a:t>
            </a:r>
            <a:r>
              <a:rPr lang="ru-RU" sz="2800" b="1" dirty="0">
                <a:latin typeface="Courier New" pitchFamily="49" charset="0"/>
              </a:rPr>
              <a:t>)</a:t>
            </a: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a, b, c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map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float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</a:rPr>
              <a:t>().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split</a:t>
            </a:r>
            <a:r>
              <a:rPr lang="en-US" sz="2800" b="1" dirty="0">
                <a:latin typeface="Courier New" pitchFamily="49" charset="0"/>
              </a:rPr>
              <a:t>())</a:t>
            </a: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D = b*b -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</a:rPr>
              <a:t>4</a:t>
            </a:r>
            <a:r>
              <a:rPr lang="en-US" sz="2800" b="1" dirty="0">
                <a:latin typeface="Courier New" pitchFamily="49" charset="0"/>
              </a:rPr>
              <a:t>*a*c</a:t>
            </a: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</a:rPr>
              <a:t> D &lt; 0:</a:t>
            </a: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</a:rPr>
              <a:t>"Нет"</a:t>
            </a:r>
            <a:r>
              <a:rPr lang="en-US" sz="2800" b="1" dirty="0">
                <a:latin typeface="Courier New" pitchFamily="49" charset="0"/>
              </a:rPr>
              <a:t>)</a:t>
            </a:r>
            <a:endParaRPr lang="ru-RU" sz="2800" b="1" dirty="0">
              <a:latin typeface="Courier New" pitchFamily="49" charset="0"/>
            </a:endParaRP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else</a:t>
            </a:r>
            <a:r>
              <a:rPr lang="en-US" sz="2800" b="1" dirty="0">
                <a:latin typeface="Courier New" pitchFamily="49" charset="0"/>
              </a:rPr>
              <a:t>:</a:t>
            </a: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x1 = (-b +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</a:rPr>
              <a:t>sqrt</a:t>
            </a:r>
            <a:r>
              <a:rPr lang="en-US" sz="2800" b="1" dirty="0">
                <a:latin typeface="Courier New" pitchFamily="49" charset="0"/>
              </a:rPr>
              <a:t>(D))/(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</a:rPr>
              <a:t>*a)</a:t>
            </a: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x2 = (-b -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</a:rPr>
              <a:t>sqrt</a:t>
            </a:r>
            <a:r>
              <a:rPr lang="en-US" sz="2800" b="1" dirty="0">
                <a:latin typeface="Courier New" pitchFamily="49" charset="0"/>
              </a:rPr>
              <a:t>(D))/(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</a:rPr>
              <a:t>*a)</a:t>
            </a: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  print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</a:rPr>
              <a:t>"x1={:5.3f} x2={:5.3f}"</a:t>
            </a:r>
            <a:r>
              <a:rPr lang="en-US" sz="2800" b="1" dirty="0">
                <a:latin typeface="Courier New" pitchFamily="49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format</a:t>
            </a:r>
            <a:r>
              <a:rPr lang="en-US" sz="2800" b="1" dirty="0">
                <a:latin typeface="Courier New" pitchFamily="49" charset="0"/>
              </a:rPr>
              <a:t>(</a:t>
            </a:r>
            <a:endParaRPr lang="ru-RU" sz="2800" b="1" dirty="0">
              <a:latin typeface="Courier New" pitchFamily="49" charset="0"/>
            </a:endParaRPr>
          </a:p>
          <a:p>
            <a:pPr marL="0" lvl="1" indent="1588" eaLnBrk="1" hangingPunct="1">
              <a:spcBef>
                <a:spcPts val="0"/>
              </a:spcBef>
              <a:defRPr/>
            </a:pPr>
            <a:r>
              <a:rPr lang="ru-RU" sz="2800" b="1" dirty="0">
                <a:latin typeface="Courier New" pitchFamily="49" charset="0"/>
              </a:rPr>
              <a:t>                              </a:t>
            </a:r>
            <a:r>
              <a:rPr lang="en-US" sz="2800" b="1" dirty="0">
                <a:latin typeface="Courier New" pitchFamily="49" charset="0"/>
              </a:rPr>
              <a:t>x1, x2))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989138" y="5802313"/>
            <a:ext cx="3332162" cy="663575"/>
            <a:chOff x="433" y="3902"/>
            <a:chExt cx="2099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548" y="3969"/>
              <a:ext cx="1984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533400" indent="-358775">
                <a:spcBef>
                  <a:spcPct val="50000"/>
                </a:spcBef>
                <a:defRPr/>
              </a:pPr>
              <a:r>
                <a:rPr lang="ru-RU" sz="2800" dirty="0"/>
                <a:t>    Что делает?</a:t>
              </a:r>
            </a:p>
          </p:txBody>
        </p:sp>
        <p:sp>
          <p:nvSpPr>
            <p:cNvPr id="4608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Документирование программы</a:t>
            </a:r>
          </a:p>
        </p:txBody>
      </p: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414338" y="815975"/>
            <a:ext cx="66833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/>
            <a:r>
              <a:rPr lang="ru-RU" sz="2800" b="1" dirty="0">
                <a:solidFill>
                  <a:schemeClr val="accent2"/>
                </a:solidFill>
              </a:rPr>
              <a:t>Руководство пользователя</a:t>
            </a:r>
            <a:r>
              <a:rPr lang="ru-RU" sz="2800" dirty="0">
                <a:solidFill>
                  <a:schemeClr val="accent2"/>
                </a:solidFill>
              </a:rPr>
              <a:t>:</a:t>
            </a:r>
            <a:endParaRPr lang="en-US" sz="2800" dirty="0">
              <a:solidFill>
                <a:schemeClr val="accent2"/>
              </a:solidFill>
            </a:endParaRPr>
          </a:p>
          <a:p>
            <a:pPr marL="261938" indent="-261938">
              <a:buFont typeface="Arial" charset="0"/>
              <a:buChar char="•"/>
            </a:pPr>
            <a:r>
              <a:rPr lang="ru-RU" sz="2800" dirty="0"/>
              <a:t>назначение программы</a:t>
            </a:r>
          </a:p>
          <a:p>
            <a:pPr marL="261938" indent="-261938">
              <a:buFont typeface="Arial" charset="0"/>
              <a:buChar char="•"/>
            </a:pPr>
            <a:r>
              <a:rPr lang="ru-RU" sz="2800" dirty="0"/>
              <a:t>формат входных данных</a:t>
            </a:r>
          </a:p>
          <a:p>
            <a:pPr marL="261938" indent="-261938">
              <a:buFont typeface="Arial" charset="0"/>
              <a:buChar char="•"/>
            </a:pPr>
            <a:r>
              <a:rPr lang="ru-RU" sz="2800" dirty="0"/>
              <a:t>формат выходных данных</a:t>
            </a:r>
          </a:p>
          <a:p>
            <a:pPr marL="261938" indent="-261938">
              <a:buFont typeface="Arial" charset="0"/>
              <a:buChar char="•"/>
            </a:pPr>
            <a:r>
              <a:rPr lang="ru-RU" sz="2800" dirty="0"/>
              <a:t>примеры использования программы</a:t>
            </a: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763" y="3114675"/>
            <a:ext cx="6530975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3538" indent="-363538">
              <a:defRPr/>
            </a:pPr>
            <a:r>
              <a:rPr lang="ru-RU" sz="28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Назначение</a:t>
            </a:r>
            <a:r>
              <a:rPr lang="ru-RU" sz="2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:  </a:t>
            </a:r>
            <a: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/>
            </a:r>
            <a:b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</a:br>
            <a:r>
              <a:rPr lang="ru-RU" sz="2800" kern="0" dirty="0">
                <a:latin typeface="Arial"/>
                <a:ea typeface="+mj-ea"/>
                <a:cs typeface="+mj-cs"/>
              </a:rPr>
              <a:t>программа для решения уравнения</a:t>
            </a:r>
            <a:endParaRPr lang="ru-RU" sz="1600" dirty="0">
              <a:latin typeface="Arial" pitchFamily="34" charset="0"/>
            </a:endParaRPr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2322513" y="3954463"/>
          <a:ext cx="2633662" cy="538162"/>
        </p:xfrm>
        <a:graphic>
          <a:graphicData uri="http://schemas.openxmlformats.org/presentationml/2006/ole">
            <p:oleObj spid="_x0000_s1026" name="Формула" r:id="rId3" imgW="977760" imgH="2030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85763" y="4449763"/>
            <a:ext cx="8758237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>
              <a:defRPr/>
            </a:pPr>
            <a:r>
              <a:rPr lang="ru-RU" sz="28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Формат входных данных</a:t>
            </a:r>
            <a:r>
              <a:rPr lang="ru-RU" sz="2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:  </a:t>
            </a:r>
            <a: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/>
            </a:r>
            <a:b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</a:br>
            <a:r>
              <a:rPr lang="ru-RU" sz="2800" kern="0" dirty="0">
                <a:latin typeface="Arial"/>
                <a:ea typeface="+mj-ea"/>
                <a:cs typeface="+mj-cs"/>
              </a:rPr>
              <a:t>значения коэффициентов </a:t>
            </a:r>
            <a:r>
              <a:rPr lang="ru-RU" sz="2800" i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ru-RU" sz="2800" kern="0" dirty="0">
                <a:latin typeface="Arial"/>
                <a:ea typeface="+mj-ea"/>
                <a:cs typeface="+mj-cs"/>
              </a:rPr>
              <a:t>, </a:t>
            </a:r>
            <a:r>
              <a:rPr lang="ru-RU" sz="2800" i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ru-RU" sz="2800" kern="0" dirty="0">
                <a:latin typeface="Arial"/>
                <a:ea typeface="+mj-ea"/>
                <a:cs typeface="+mj-cs"/>
              </a:rPr>
              <a:t> и </a:t>
            </a:r>
            <a:r>
              <a:rPr lang="ru-RU" sz="2800" i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lang="en-US" sz="2800" kern="0" dirty="0">
                <a:latin typeface="Arial"/>
                <a:ea typeface="+mj-ea"/>
                <a:cs typeface="+mj-cs"/>
              </a:rPr>
              <a:t> </a:t>
            </a:r>
            <a:r>
              <a:rPr lang="ru-RU" sz="2800" kern="0" dirty="0">
                <a:latin typeface="Arial"/>
                <a:ea typeface="+mj-ea"/>
                <a:cs typeface="+mj-cs"/>
              </a:rPr>
              <a:t>вводятся с клавиатуры через пробел в одной строке</a:t>
            </a:r>
            <a:endParaRPr lang="ru-RU" sz="1600" dirty="0">
              <a:latin typeface="Arial" pitchFamily="34" charset="0"/>
            </a:endParaRPr>
          </a:p>
        </p:txBody>
      </p:sp>
      <p:pic>
        <p:nvPicPr>
          <p:cNvPr id="1028" name="Picture 4" descr="https://itcrumbs.ru/wp-content/uploads/2020/03/komp1.jpg"/>
          <p:cNvPicPr>
            <a:picLocks noChangeAspect="1" noChangeArrowheads="1"/>
          </p:cNvPicPr>
          <p:nvPr/>
        </p:nvPicPr>
        <p:blipFill>
          <a:blip r:embed="rId4" cstate="print"/>
          <a:srcRect l="35791" t="3303"/>
          <a:stretch>
            <a:fillRect/>
          </a:stretch>
        </p:blipFill>
        <p:spPr bwMode="auto">
          <a:xfrm>
            <a:off x="6572264" y="857232"/>
            <a:ext cx="227695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subSp spid="_x0000_s102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>
                                            <p:subSp spid="_x0000_s102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Документирование программы</a:t>
            </a: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763" y="830263"/>
            <a:ext cx="8456612" cy="1814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>
              <a:defRPr/>
            </a:pPr>
            <a:r>
              <a:rPr lang="ru-RU" sz="28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Формат выходных данных</a:t>
            </a:r>
            <a:r>
              <a:rPr lang="ru-RU" sz="2800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:  </a:t>
            </a:r>
            <a: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/>
            </a:r>
            <a:b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</a:br>
            <a:r>
              <a:rPr lang="ru-RU" sz="2800" kern="0" dirty="0">
                <a:latin typeface="Arial"/>
                <a:ea typeface="+mj-ea"/>
                <a:cs typeface="+mj-cs"/>
              </a:rPr>
              <a:t>значения вещественных корней уравнения; если вещественных корней нет, выводится слово «нет»</a:t>
            </a:r>
            <a:endParaRPr lang="ru-RU" sz="1600" dirty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3" y="2646363"/>
            <a:ext cx="845661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>
              <a:defRPr/>
            </a:pPr>
            <a:r>
              <a:rPr lang="ru-RU" sz="2800" b="1" kern="0" dirty="0">
                <a:solidFill>
                  <a:schemeClr val="tx2"/>
                </a:solidFill>
                <a:latin typeface="Arial"/>
                <a:ea typeface="+mj-ea"/>
                <a:cs typeface="+mj-cs"/>
              </a:rPr>
              <a:t>Примеры использования программы</a:t>
            </a:r>
            <a: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:  </a:t>
            </a:r>
            <a:br>
              <a:rPr lang="ru-RU" sz="2800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</a:br>
            <a:r>
              <a:rPr lang="ru-RU" sz="2800" kern="0" dirty="0">
                <a:latin typeface="Arial"/>
                <a:ea typeface="+mj-ea"/>
                <a:cs typeface="+mj-cs"/>
              </a:rPr>
              <a:t>1. Решение уравнения </a:t>
            </a:r>
            <a:endParaRPr lang="ru-RU" sz="1600" dirty="0">
              <a:latin typeface="Arial" pitchFamily="34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662488" y="3030538"/>
          <a:ext cx="2395537" cy="538162"/>
        </p:xfrm>
        <a:graphic>
          <a:graphicData uri="http://schemas.openxmlformats.org/presentationml/2006/ole">
            <p:oleObj spid="_x0000_s2050" name="Формула" r:id="rId3" imgW="888840" imgH="203040" progId="Equation.3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354138" y="3516313"/>
            <a:ext cx="5578475" cy="9540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Введите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: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1 -5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x1=4.791 x2=0.20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9</a:t>
            </a:r>
            <a:r>
              <a:rPr lang="ru-RU" sz="28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763" y="4440238"/>
            <a:ext cx="845661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4763"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2. Решение уравнения </a:t>
            </a:r>
            <a:endParaRPr lang="ru-RU" sz="1600" dirty="0">
              <a:latin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38675" y="4397375"/>
          <a:ext cx="2259013" cy="538163"/>
        </p:xfrm>
        <a:graphic>
          <a:graphicData uri="http://schemas.openxmlformats.org/presentationml/2006/ole">
            <p:oleObj spid="_x0000_s2051" name="Формула" r:id="rId4" imgW="838080" imgH="203040" progId="Equation.3">
              <p:embed/>
            </p:oleObj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354138" y="4870450"/>
            <a:ext cx="5578475" cy="9540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Введите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: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1 1 6</a:t>
            </a:r>
          </a:p>
          <a:p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Нет.</a:t>
            </a:r>
            <a:r>
              <a:rPr lang="ru-RU" sz="28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40964" grpId="0"/>
      <p:bldP spid="12" grpId="0" autoUpdateAnimBg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540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Вычисления</vt:lpstr>
      <vt:lpstr>Остаток от деления</vt:lpstr>
      <vt:lpstr>Вещественные числа</vt:lpstr>
      <vt:lpstr>Слайд 4</vt:lpstr>
      <vt:lpstr>Стандартные функции</vt:lpstr>
      <vt:lpstr>Математические функции</vt:lpstr>
      <vt:lpstr>Документирование программы</vt:lpstr>
      <vt:lpstr>Документирование программы</vt:lpstr>
      <vt:lpstr>Документирование программы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Вычисления</dc:title>
  <dc:creator>. я</dc:creator>
  <cp:lastModifiedBy>. я</cp:lastModifiedBy>
  <cp:revision>38</cp:revision>
  <dcterms:created xsi:type="dcterms:W3CDTF">2022-01-21T07:48:32Z</dcterms:created>
  <dcterms:modified xsi:type="dcterms:W3CDTF">2022-01-25T08:47:37Z</dcterms:modified>
</cp:coreProperties>
</file>