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1248601500569999"/>
          <c:y val="0.10043047095528176"/>
        </c:manualLayout>
      </c:layout>
      <c:txPr>
        <a:bodyPr/>
        <a:lstStyle/>
        <a:p>
          <a:pPr>
            <a:defRPr sz="18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8.9768085629921252E-2"/>
          <c:y val="0.23444066860063545"/>
          <c:w val="0.82046413631889892"/>
          <c:h val="0.736978311921536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Есть ли жизнь на Марсе?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-0.11438532304674041"/>
                  <c:y val="0.2157669737037587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5916456316166241"/>
                  <c:y val="-0.11382677165354355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21801284707832619"/>
                  <c:y val="-2.4347838099185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знаю</a:t>
                    </a:r>
                    <a:r>
                      <a:rPr lang="ru-RU" dirty="0"/>
                      <a:t>
53%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50</c:v>
                </c:pt>
                <c:pt idx="2">
                  <c:v>78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3E2C-84BA-4E5E-8698-F1DDE6EC22AE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55BC7-9D82-48BC-B0A3-75AD4AE0C0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76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B1390-CAE9-4347-ACF9-B9642DC87D3C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BD0A-3B76-4402-9E29-51ED94DA30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23F-5E91-4B35-8AF1-9606368EB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BD0A-3B76-4402-9E29-51ED94DA30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23F-5E91-4B35-8AF1-9606368EB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BD0A-3B76-4402-9E29-51ED94DA30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23F-5E91-4B35-8AF1-9606368EB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BD0A-3B76-4402-9E29-51ED94DA30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23F-5E91-4B35-8AF1-9606368EB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BD0A-3B76-4402-9E29-51ED94DA30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23F-5E91-4B35-8AF1-9606368EB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BD0A-3B76-4402-9E29-51ED94DA30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23F-5E91-4B35-8AF1-9606368EB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Программное обеспечение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6E1-574B-45A8-B3D6-0357AE92A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BD0A-3B76-4402-9E29-51ED94DA30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23F-5E91-4B35-8AF1-9606368EB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BD0A-3B76-4402-9E29-51ED94DA30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23F-5E91-4B35-8AF1-9606368EB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BD0A-3B76-4402-9E29-51ED94DA30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23F-5E91-4B35-8AF1-9606368EB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BD0A-3B76-4402-9E29-51ED94DA30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23F-5E91-4B35-8AF1-9606368EB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BD0A-3B76-4402-9E29-51ED94DA30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623F-5E91-4B35-8AF1-9606368EB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8BD0A-3B76-4402-9E29-51ED94DA3079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E623F-5E91-4B35-8AF1-9606368EBD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rezi.com/" TargetMode="External"/><Relationship Id="rId5" Type="http://schemas.openxmlformats.org/officeDocument/2006/relationships/hyperlink" Target="https://docs.google.com/presentation/u/0/" TargetMode="External"/><Relationship Id="rId4" Type="http://schemas.openxmlformats.org/officeDocument/2006/relationships/hyperlink" Target="https://office.live.com/start/PowerPoint.asp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audio" Target="file:///U:\_7-9\7\&#1055;&#1088;&#1077;&#1079;&#1077;&#1085;&#1090;&#1072;&#1094;&#1080;&#1080;\media\osennii_marafon.mid" TargetMode="External"/><Relationship Id="rId1" Type="http://schemas.openxmlformats.org/officeDocument/2006/relationships/video" Target="file:///U:\_7-9\7\&#1055;&#1088;&#1077;&#1079;&#1077;&#1085;&#1090;&#1072;&#1094;&#1080;&#1080;\media\horses.wmv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fotki.leto.123.ru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lor.adobe.com/ru/create/color-wheel" TargetMode="External"/><Relationship Id="rId5" Type="http://schemas.openxmlformats.org/officeDocument/2006/relationships/hyperlink" Target="http://paletton.com/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14290"/>
            <a:ext cx="8029604" cy="260034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7200" b="1" spc="50" dirty="0" smtClean="0">
                <a:ln w="11430"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Программы для создания презентаций</a:t>
            </a:r>
          </a:p>
        </p:txBody>
      </p:sp>
      <p:pic>
        <p:nvPicPr>
          <p:cNvPr id="68610" name="Picture 2" descr="https://cdn-front.kwork.ru/pics/t3/85/9896621-16016509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143248"/>
            <a:ext cx="5143536" cy="34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Расположение элементов на слайде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79425" y="895350"/>
            <a:ext cx="6637338" cy="936625"/>
            <a:chOff x="433" y="3902"/>
            <a:chExt cx="4181" cy="590"/>
          </a:xfrm>
        </p:grpSpPr>
        <p:sp>
          <p:nvSpPr>
            <p:cNvPr id="6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3887" cy="5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ru-RU" sz="2400" dirty="0"/>
                <a:t>  </a:t>
              </a:r>
              <a:r>
                <a:rPr lang="ru-RU" sz="2400" dirty="0">
                  <a:latin typeface="Arial" pitchFamily="34" charset="0"/>
                </a:rPr>
                <a:t>Главная задача презентации – донести информацию!</a:t>
              </a:r>
              <a:endParaRPr lang="ru-RU" sz="2400" dirty="0"/>
            </a:p>
          </p:txBody>
        </p:sp>
        <p:sp>
          <p:nvSpPr>
            <p:cNvPr id="113677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  <a:endParaRPr 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57263" y="1868488"/>
            <a:ext cx="61817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</a:rPr>
              <a:t>не более 7 элементов</a:t>
            </a:r>
          </a:p>
          <a:p>
            <a:pPr marL="265113" indent="-265113"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</a:rPr>
              <a:t>все должно быть хорошо видно</a:t>
            </a:r>
          </a:p>
          <a:p>
            <a:pPr marL="265113" indent="-265113"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</a:rPr>
              <a:t>текст должен хорошо читаться</a:t>
            </a:r>
            <a:endParaRPr 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82600" y="3267075"/>
            <a:ext cx="1190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333399"/>
                </a:solidFill>
              </a:rPr>
              <a:t>Поля</a:t>
            </a:r>
            <a:r>
              <a:rPr lang="ru-RU" sz="2800">
                <a:solidFill>
                  <a:srgbClr val="000000"/>
                </a:solidFill>
              </a:rPr>
              <a:t>:</a:t>
            </a:r>
            <a:endParaRPr lang="ru-RU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513" y="3810000"/>
            <a:ext cx="3194050" cy="250666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675" y="3810000"/>
            <a:ext cx="3194050" cy="250666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4654550" y="3054350"/>
            <a:ext cx="4059238" cy="663575"/>
            <a:chOff x="433" y="3902"/>
            <a:chExt cx="2557" cy="418"/>
          </a:xfrm>
        </p:grpSpPr>
        <p:sp>
          <p:nvSpPr>
            <p:cNvPr id="13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2263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en-US" sz="2400" dirty="0"/>
                <a:t>   </a:t>
              </a:r>
              <a:r>
                <a:rPr lang="ru-RU" sz="2400" dirty="0"/>
                <a:t>Где лучше? Почему?</a:t>
              </a:r>
            </a:p>
          </p:txBody>
        </p:sp>
        <p:sp>
          <p:nvSpPr>
            <p:cNvPr id="113675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58280" cy="77311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Выравнивание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992188"/>
            <a:ext cx="3914775" cy="289718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5513" y="992188"/>
            <a:ext cx="3914775" cy="289718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523875" y="4178300"/>
            <a:ext cx="4059238" cy="663575"/>
            <a:chOff x="433" y="3902"/>
            <a:chExt cx="2557" cy="418"/>
          </a:xfrm>
        </p:grpSpPr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2263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en-US" sz="2400" dirty="0"/>
                <a:t>   </a:t>
              </a:r>
              <a:r>
                <a:rPr lang="ru-RU" sz="2400" dirty="0"/>
                <a:t>Где лучше? Почему?</a:t>
              </a:r>
            </a:p>
          </p:txBody>
        </p:sp>
        <p:sp>
          <p:nvSpPr>
            <p:cNvPr id="114714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4600" y="992188"/>
            <a:ext cx="6907213" cy="5111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1643063" y="1685925"/>
            <a:ext cx="3944937" cy="4703763"/>
            <a:chOff x="2126255" y="1685581"/>
            <a:chExt cx="3944037" cy="4704203"/>
          </a:xfrm>
        </p:grpSpPr>
        <p:sp>
          <p:nvSpPr>
            <p:cNvPr id="114710" name="Прямоугольник 9"/>
            <p:cNvSpPr>
              <a:spLocks noChangeArrowheads="1"/>
            </p:cNvSpPr>
            <p:nvPr/>
          </p:nvSpPr>
          <p:spPr bwMode="auto">
            <a:xfrm>
              <a:off x="3205908" y="1685581"/>
              <a:ext cx="45719" cy="4439797"/>
            </a:xfrm>
            <a:prstGeom prst="rect">
              <a:avLst/>
            </a:prstGeom>
            <a:solidFill>
              <a:srgbClr val="FF0000"/>
            </a:solidFill>
            <a:ln w="1270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11" name="Прямоугольник 10"/>
            <p:cNvSpPr>
              <a:spLocks noChangeArrowheads="1"/>
            </p:cNvSpPr>
            <p:nvPr/>
          </p:nvSpPr>
          <p:spPr bwMode="auto">
            <a:xfrm>
              <a:off x="2126255" y="1685581"/>
              <a:ext cx="45719" cy="4439797"/>
            </a:xfrm>
            <a:prstGeom prst="rect">
              <a:avLst/>
            </a:prstGeom>
            <a:solidFill>
              <a:srgbClr val="FF0000"/>
            </a:solidFill>
            <a:ln w="1270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Скругленная прямоугольная выноска 14"/>
            <p:cNvSpPr/>
            <p:nvPr/>
          </p:nvSpPr>
          <p:spPr bwMode="auto">
            <a:xfrm flipH="1">
              <a:off x="3557853" y="5576908"/>
              <a:ext cx="2512439" cy="812876"/>
            </a:xfrm>
            <a:prstGeom prst="wedgeRoundRectCallout">
              <a:avLst>
                <a:gd name="adj1" fmla="val 63860"/>
                <a:gd name="adj2" fmla="val -63449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2400" dirty="0"/>
                <a:t>вертикальное выравнивание</a:t>
              </a:r>
            </a:p>
          </p:txBody>
        </p:sp>
      </p:grpSp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1098550" y="3033713"/>
            <a:ext cx="3949700" cy="1462087"/>
            <a:chOff x="1581745" y="3034321"/>
            <a:chExt cx="3948722" cy="1461481"/>
          </a:xfrm>
        </p:grpSpPr>
        <p:sp>
          <p:nvSpPr>
            <p:cNvPr id="21521" name="Прямоугольник 16"/>
            <p:cNvSpPr>
              <a:spLocks noChangeArrowheads="1"/>
            </p:cNvSpPr>
            <p:nvPr/>
          </p:nvSpPr>
          <p:spPr bwMode="auto">
            <a:xfrm rot="5400000">
              <a:off x="2334844" y="2281222"/>
              <a:ext cx="195181" cy="170137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1522" name="Прямоугольник 17"/>
            <p:cNvSpPr>
              <a:spLocks noChangeArrowheads="1"/>
            </p:cNvSpPr>
            <p:nvPr/>
          </p:nvSpPr>
          <p:spPr bwMode="auto">
            <a:xfrm rot="5400000">
              <a:off x="2334844" y="3547522"/>
              <a:ext cx="195181" cy="170137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grpSp>
          <p:nvGrpSpPr>
            <p:cNvPr id="5" name="Группа 20"/>
            <p:cNvGrpSpPr>
              <a:grpSpLocks/>
            </p:cNvGrpSpPr>
            <p:nvPr/>
          </p:nvGrpSpPr>
          <p:grpSpPr bwMode="auto">
            <a:xfrm>
              <a:off x="3152775" y="3181350"/>
              <a:ext cx="2377692" cy="994043"/>
              <a:chOff x="3152775" y="3181350"/>
              <a:chExt cx="2377692" cy="994043"/>
            </a:xfrm>
          </p:grpSpPr>
          <p:sp>
            <p:nvSpPr>
              <p:cNvPr id="20" name="Полилиния 19"/>
              <p:cNvSpPr/>
              <p:nvPr/>
            </p:nvSpPr>
            <p:spPr bwMode="auto">
              <a:xfrm>
                <a:off x="3152981" y="3181897"/>
                <a:ext cx="347577" cy="590305"/>
              </a:xfrm>
              <a:custGeom>
                <a:avLst/>
                <a:gdLst>
                  <a:gd name="connsiteX0" fmla="*/ 347663 w 347663"/>
                  <a:gd name="connsiteY0" fmla="*/ 419100 h 590550"/>
                  <a:gd name="connsiteX1" fmla="*/ 0 w 347663"/>
                  <a:gd name="connsiteY1" fmla="*/ 0 h 590550"/>
                  <a:gd name="connsiteX2" fmla="*/ 333375 w 347663"/>
                  <a:gd name="connsiteY2" fmla="*/ 590550 h 590550"/>
                  <a:gd name="connsiteX3" fmla="*/ 347663 w 347663"/>
                  <a:gd name="connsiteY3" fmla="*/ 41910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663" h="590550">
                    <a:moveTo>
                      <a:pt x="347663" y="419100"/>
                    </a:moveTo>
                    <a:lnTo>
                      <a:pt x="0" y="0"/>
                    </a:lnTo>
                    <a:lnTo>
                      <a:pt x="333375" y="590550"/>
                    </a:lnTo>
                    <a:lnTo>
                      <a:pt x="347663" y="41910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triangl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ru-RU" sz="2400"/>
              </a:p>
            </p:txBody>
          </p:sp>
          <p:sp>
            <p:nvSpPr>
              <p:cNvPr id="19" name="Скругленная прямоугольная выноска 18"/>
              <p:cNvSpPr/>
              <p:nvPr/>
            </p:nvSpPr>
            <p:spPr bwMode="auto">
              <a:xfrm flipH="1">
                <a:off x="3481513" y="3550044"/>
                <a:ext cx="2048954" cy="625216"/>
              </a:xfrm>
              <a:prstGeom prst="wedgeRoundRectCallout">
                <a:avLst>
                  <a:gd name="adj1" fmla="val 70339"/>
                  <a:gd name="adj2" fmla="val 67035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triangl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2400" dirty="0"/>
                  <a:t>интервалы</a:t>
                </a:r>
              </a:p>
            </p:txBody>
          </p:sp>
        </p:grpSp>
      </p:grpSp>
      <p:grpSp>
        <p:nvGrpSpPr>
          <p:cNvPr id="6" name="Группа 25"/>
          <p:cNvGrpSpPr>
            <a:grpSpLocks/>
          </p:cNvGrpSpPr>
          <p:nvPr/>
        </p:nvGrpSpPr>
        <p:grpSpPr bwMode="auto">
          <a:xfrm>
            <a:off x="1573213" y="1811338"/>
            <a:ext cx="5843587" cy="2668587"/>
            <a:chOff x="2055471" y="1811449"/>
            <a:chExt cx="5843620" cy="2667733"/>
          </a:xfrm>
        </p:grpSpPr>
        <p:sp>
          <p:nvSpPr>
            <p:cNvPr id="114699" name="Прямоугольник 11"/>
            <p:cNvSpPr>
              <a:spLocks noChangeArrowheads="1"/>
            </p:cNvSpPr>
            <p:nvPr/>
          </p:nvSpPr>
          <p:spPr bwMode="auto">
            <a:xfrm rot="5400000">
              <a:off x="4252510" y="-385590"/>
              <a:ext cx="45719" cy="4439797"/>
            </a:xfrm>
            <a:prstGeom prst="rect">
              <a:avLst/>
            </a:prstGeom>
            <a:solidFill>
              <a:srgbClr val="FF0000"/>
            </a:solidFill>
            <a:ln w="1270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00" name="Прямоугольник 12"/>
            <p:cNvSpPr>
              <a:spLocks noChangeArrowheads="1"/>
            </p:cNvSpPr>
            <p:nvPr/>
          </p:nvSpPr>
          <p:spPr bwMode="auto">
            <a:xfrm rot="5400000">
              <a:off x="4252510" y="947451"/>
              <a:ext cx="45719" cy="4439797"/>
            </a:xfrm>
            <a:prstGeom prst="rect">
              <a:avLst/>
            </a:prstGeom>
            <a:solidFill>
              <a:srgbClr val="FF0000"/>
            </a:solidFill>
            <a:ln w="1270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701" name="Прямоугольник 13"/>
            <p:cNvSpPr>
              <a:spLocks noChangeArrowheads="1"/>
            </p:cNvSpPr>
            <p:nvPr/>
          </p:nvSpPr>
          <p:spPr bwMode="auto">
            <a:xfrm rot="5400000">
              <a:off x="4252510" y="2236424"/>
              <a:ext cx="45719" cy="4439797"/>
            </a:xfrm>
            <a:prstGeom prst="rect">
              <a:avLst/>
            </a:prstGeom>
            <a:solidFill>
              <a:srgbClr val="FF0000"/>
            </a:solidFill>
            <a:ln w="1270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Группа 24"/>
            <p:cNvGrpSpPr>
              <a:grpSpLocks/>
            </p:cNvGrpSpPr>
            <p:nvPr/>
          </p:nvGrpSpPr>
          <p:grpSpPr bwMode="auto">
            <a:xfrm>
              <a:off x="5166910" y="1854200"/>
              <a:ext cx="2732181" cy="1032220"/>
              <a:chOff x="5166910" y="1854200"/>
              <a:chExt cx="2732181" cy="1032220"/>
            </a:xfrm>
          </p:grpSpPr>
          <p:sp>
            <p:nvSpPr>
              <p:cNvPr id="24" name="Полилиния 23"/>
              <p:cNvSpPr/>
              <p:nvPr/>
            </p:nvSpPr>
            <p:spPr bwMode="auto">
              <a:xfrm>
                <a:off x="5441628" y="1854297"/>
                <a:ext cx="596903" cy="228527"/>
              </a:xfrm>
              <a:custGeom>
                <a:avLst/>
                <a:gdLst>
                  <a:gd name="connsiteX0" fmla="*/ 209550 w 596900"/>
                  <a:gd name="connsiteY0" fmla="*/ 228600 h 228600"/>
                  <a:gd name="connsiteX1" fmla="*/ 0 w 596900"/>
                  <a:gd name="connsiteY1" fmla="*/ 0 h 228600"/>
                  <a:gd name="connsiteX2" fmla="*/ 596900 w 596900"/>
                  <a:gd name="connsiteY2" fmla="*/ 228600 h 228600"/>
                  <a:gd name="connsiteX3" fmla="*/ 209550 w 59690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6900" h="228600">
                    <a:moveTo>
                      <a:pt x="209550" y="228600"/>
                    </a:moveTo>
                    <a:lnTo>
                      <a:pt x="0" y="0"/>
                    </a:lnTo>
                    <a:lnTo>
                      <a:pt x="596900" y="228600"/>
                    </a:lnTo>
                    <a:lnTo>
                      <a:pt x="209550" y="22860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triangl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80000"/>
                  </a:lnSpc>
                  <a:defRPr/>
                </a:pPr>
                <a:endParaRPr lang="ru-RU" sz="2400"/>
              </a:p>
            </p:txBody>
          </p:sp>
          <p:sp>
            <p:nvSpPr>
              <p:cNvPr id="16" name="Скругленная прямоугольная выноска 15"/>
              <p:cNvSpPr/>
              <p:nvPr/>
            </p:nvSpPr>
            <p:spPr bwMode="auto">
              <a:xfrm flipH="1">
                <a:off x="5166989" y="2073302"/>
                <a:ext cx="2732102" cy="812540"/>
              </a:xfrm>
              <a:prstGeom prst="wedgeRoundRectCallout">
                <a:avLst>
                  <a:gd name="adj1" fmla="val 45070"/>
                  <a:gd name="adj2" fmla="val 82878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triangl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2400" dirty="0"/>
                  <a:t>горизонтальное выравнивание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Текст на слайдах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90563" y="1690688"/>
            <a:ext cx="705643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buFont typeface="Arial" charset="0"/>
              <a:buChar char="•"/>
            </a:pPr>
            <a:r>
              <a:rPr lang="ru-RU" sz="2800"/>
              <a:t>кегль заголовков </a:t>
            </a:r>
            <a:r>
              <a:rPr lang="ru-RU" sz="2800">
                <a:sym typeface="Symbol" pitchFamily="18" charset="2"/>
              </a:rPr>
              <a:t> 32 пт</a:t>
            </a:r>
            <a:endParaRPr lang="ru-RU" sz="2800"/>
          </a:p>
          <a:p>
            <a:pPr marL="265113" indent="-265113">
              <a:buFont typeface="Arial" charset="0"/>
              <a:buChar char="•"/>
            </a:pPr>
            <a:r>
              <a:rPr lang="ru-RU" sz="2800"/>
              <a:t>кегль текста </a:t>
            </a:r>
            <a:r>
              <a:rPr lang="ru-RU" sz="2800">
                <a:sym typeface="Symbol" pitchFamily="18" charset="2"/>
              </a:rPr>
              <a:t> 24 пт</a:t>
            </a:r>
          </a:p>
          <a:p>
            <a:pPr marL="265113" indent="-265113">
              <a:buFont typeface="Arial" charset="0"/>
              <a:buChar char="•"/>
            </a:pPr>
            <a:r>
              <a:rPr lang="ru-RU" sz="2800">
                <a:sym typeface="Symbol" pitchFamily="18" charset="2"/>
              </a:rPr>
              <a:t>рубленые шрифты:</a:t>
            </a:r>
          </a:p>
          <a:p>
            <a:pPr marL="265113" indent="-265113"/>
            <a:r>
              <a:rPr lang="ru-RU" sz="2800" b="1">
                <a:sym typeface="Symbol" pitchFamily="18" charset="2"/>
              </a:rPr>
              <a:t>      </a:t>
            </a:r>
            <a:r>
              <a:rPr lang="en-US" sz="2800" b="1">
                <a:sym typeface="Symbol" pitchFamily="18" charset="2"/>
              </a:rPr>
              <a:t>Arial, Helvetica, </a:t>
            </a:r>
            <a:r>
              <a:rPr lang="en-US" sz="2800" b="1">
                <a:latin typeface="Calibri" pitchFamily="34" charset="0"/>
                <a:ea typeface="Calibri" pitchFamily="34" charset="0"/>
                <a:cs typeface="Calibri" pitchFamily="34" charset="0"/>
                <a:sym typeface="Symbol" pitchFamily="18" charset="2"/>
              </a:rPr>
              <a:t>Calibri, </a:t>
            </a:r>
            <a:r>
              <a:rPr lang="en-US" sz="2800" b="1">
                <a:latin typeface="Verdana" pitchFamily="34" charset="0"/>
                <a:ea typeface="Calibri" pitchFamily="34" charset="0"/>
                <a:cs typeface="Calibri" pitchFamily="34" charset="0"/>
                <a:sym typeface="Symbol" pitchFamily="18" charset="2"/>
              </a:rPr>
              <a:t>Verdana</a:t>
            </a:r>
            <a:endParaRPr lang="ru-RU" sz="2800" b="1">
              <a:latin typeface="Verdana" pitchFamily="34" charset="0"/>
              <a:ea typeface="Calibri" pitchFamily="34" charset="0"/>
              <a:cs typeface="Calibri" pitchFamily="34" charset="0"/>
              <a:sym typeface="Symbol" pitchFamily="18" charset="2"/>
            </a:endParaRPr>
          </a:p>
          <a:p>
            <a:pPr marL="265113" indent="-265113">
              <a:buFont typeface="Arial" charset="0"/>
              <a:buChar char="•"/>
            </a:pPr>
            <a:r>
              <a:rPr lang="ru-RU" sz="2800">
                <a:sym typeface="Symbol" pitchFamily="18" charset="2"/>
              </a:rPr>
              <a:t>не более 2 шрифтов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79425" y="895350"/>
            <a:ext cx="5565775" cy="663575"/>
            <a:chOff x="433" y="3902"/>
            <a:chExt cx="3506" cy="418"/>
          </a:xfrm>
        </p:grpSpPr>
        <p:sp>
          <p:nvSpPr>
            <p:cNvPr id="6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3212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ru-RU" sz="2400" dirty="0"/>
                <a:t>  </a:t>
              </a:r>
              <a:r>
                <a:rPr lang="ru-RU" sz="2400" dirty="0">
                  <a:solidFill>
                    <a:srgbClr val="000000"/>
                  </a:solidFill>
                  <a:latin typeface="Arial" pitchFamily="34" charset="0"/>
                </a:rPr>
                <a:t>Текст должен хорошо читаться</a:t>
              </a:r>
              <a:r>
                <a:rPr lang="ru-RU" sz="2400" dirty="0">
                  <a:latin typeface="Arial" pitchFamily="34" charset="0"/>
                </a:rPr>
                <a:t>!</a:t>
              </a:r>
              <a:endParaRPr lang="ru-RU" sz="2400" dirty="0"/>
            </a:p>
          </p:txBody>
        </p:sp>
        <p:sp>
          <p:nvSpPr>
            <p:cNvPr id="115721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  <a:endParaRPr lang="ru-RU" sz="44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8" name="Скругленная прямоугольная выноска 7"/>
          <p:cNvSpPr/>
          <p:nvPr/>
        </p:nvSpPr>
        <p:spPr bwMode="auto">
          <a:xfrm flipH="1">
            <a:off x="5754688" y="1479550"/>
            <a:ext cx="3173412" cy="996950"/>
          </a:xfrm>
          <a:prstGeom prst="wedgeRoundRectCallout">
            <a:avLst>
              <a:gd name="adj1" fmla="val 69538"/>
              <a:gd name="adj2" fmla="val 7616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1 </a:t>
            </a:r>
            <a:r>
              <a:rPr lang="ru-RU" sz="2400" dirty="0" err="1"/>
              <a:t>пт</a:t>
            </a:r>
            <a:r>
              <a:rPr lang="ru-RU" sz="2400" dirty="0"/>
              <a:t> = 1</a:t>
            </a:r>
            <a:r>
              <a:rPr lang="en-US" sz="2400" dirty="0"/>
              <a:t>/</a:t>
            </a:r>
            <a:r>
              <a:rPr lang="ru-RU" sz="2400" dirty="0"/>
              <a:t>72 дюйма</a:t>
            </a:r>
          </a:p>
          <a:p>
            <a:pPr algn="ctr">
              <a:defRPr/>
            </a:pPr>
            <a:r>
              <a:rPr lang="ru-RU" sz="2400" dirty="0"/>
              <a:t>1 дюйм = 2,54 см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 flipH="1">
            <a:off x="6148388" y="3892550"/>
            <a:ext cx="2754312" cy="895350"/>
          </a:xfrm>
          <a:prstGeom prst="wedgeRoundRectCallout">
            <a:avLst>
              <a:gd name="adj1" fmla="val 37559"/>
              <a:gd name="adj2" fmla="val -109090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/>
              <a:t>лучше читаются издалека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Списки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911225"/>
            <a:ext cx="4227513" cy="31273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0" y="911225"/>
            <a:ext cx="4041775" cy="312737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6742" name="Прямоугольник 5"/>
          <p:cNvSpPr>
            <a:spLocks noChangeArrowheads="1"/>
          </p:cNvSpPr>
          <p:nvPr/>
        </p:nvSpPr>
        <p:spPr bwMode="auto">
          <a:xfrm>
            <a:off x="1320800" y="4375150"/>
            <a:ext cx="3479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333399"/>
                </a:solidFill>
                <a:sym typeface="Symbol" pitchFamily="18" charset="2"/>
              </a:rPr>
              <a:t>маркированный</a:t>
            </a:r>
          </a:p>
          <a:p>
            <a:r>
              <a:rPr lang="ru-RU" sz="2800">
                <a:solidFill>
                  <a:srgbClr val="000000"/>
                </a:solidFill>
                <a:sym typeface="Symbol" pitchFamily="18" charset="2"/>
              </a:rPr>
              <a:t>порядок не важен</a:t>
            </a:r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435600" y="4375150"/>
            <a:ext cx="353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333399"/>
                </a:solidFill>
                <a:sym typeface="Symbol" pitchFamily="18" charset="2"/>
              </a:rPr>
              <a:t>нумерованный</a:t>
            </a:r>
          </a:p>
          <a:p>
            <a:r>
              <a:rPr lang="ru-RU" sz="2800">
                <a:solidFill>
                  <a:srgbClr val="000000"/>
                </a:solidFill>
                <a:sym typeface="Symbol" pitchFamily="18" charset="2"/>
              </a:rPr>
              <a:t>порядок </a:t>
            </a:r>
            <a:r>
              <a:rPr lang="ru-RU" sz="2800" b="1">
                <a:solidFill>
                  <a:srgbClr val="000000"/>
                </a:solidFill>
                <a:sym typeface="Symbol" pitchFamily="18" charset="2"/>
              </a:rPr>
              <a:t>важен</a:t>
            </a:r>
            <a:endParaRPr lang="ru-RU" b="1"/>
          </a:p>
        </p:txBody>
      </p:sp>
      <p:pic>
        <p:nvPicPr>
          <p:cNvPr id="11674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192588"/>
            <a:ext cx="847725" cy="812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6450" y="4192588"/>
            <a:ext cx="790575" cy="78581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Выравнивание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371600"/>
            <a:ext cx="3941763" cy="2952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5200" y="1371600"/>
            <a:ext cx="3944938" cy="2952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654550" y="4057650"/>
            <a:ext cx="4059238" cy="663575"/>
            <a:chOff x="433" y="3902"/>
            <a:chExt cx="2557" cy="418"/>
          </a:xfrm>
        </p:grpSpPr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2263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en-US" sz="2400" dirty="0"/>
                <a:t>   </a:t>
              </a:r>
              <a:r>
                <a:rPr lang="ru-RU" sz="2400" dirty="0"/>
                <a:t>Где лучше? Почему?</a:t>
              </a:r>
            </a:p>
          </p:txBody>
        </p:sp>
        <p:sp>
          <p:nvSpPr>
            <p:cNvPr id="117783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17767" name="Прямоугольник 8"/>
          <p:cNvSpPr>
            <a:spLocks noChangeArrowheads="1"/>
          </p:cNvSpPr>
          <p:nvPr/>
        </p:nvSpPr>
        <p:spPr bwMode="auto">
          <a:xfrm>
            <a:off x="571500" y="831850"/>
            <a:ext cx="3949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333399"/>
                </a:solidFill>
                <a:sym typeface="Symbol" pitchFamily="18" charset="2"/>
              </a:rPr>
              <a:t>по ширине</a:t>
            </a:r>
          </a:p>
        </p:txBody>
      </p:sp>
      <p:sp>
        <p:nvSpPr>
          <p:cNvPr id="117768" name="Прямоугольник 9"/>
          <p:cNvSpPr>
            <a:spLocks noChangeArrowheads="1"/>
          </p:cNvSpPr>
          <p:nvPr/>
        </p:nvSpPr>
        <p:spPr bwMode="auto">
          <a:xfrm>
            <a:off x="4749800" y="831850"/>
            <a:ext cx="3949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333399"/>
                </a:solidFill>
                <a:sym typeface="Symbol" pitchFamily="18" charset="2"/>
              </a:rPr>
              <a:t>влево</a:t>
            </a: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1635125" y="4768850"/>
            <a:ext cx="5680075" cy="936625"/>
            <a:chOff x="433" y="3902"/>
            <a:chExt cx="3578" cy="590"/>
          </a:xfrm>
        </p:grpSpPr>
        <p:sp>
          <p:nvSpPr>
            <p:cNvPr id="12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3284" cy="5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ru-RU" sz="2400" dirty="0"/>
                <a:t>  </a:t>
              </a:r>
              <a:r>
                <a:rPr lang="ru-RU" sz="2400" dirty="0">
                  <a:solidFill>
                    <a:srgbClr val="000000"/>
                  </a:solidFill>
                  <a:latin typeface="Arial" pitchFamily="34" charset="0"/>
                </a:rPr>
                <a:t>В узких колонках текст лучше не выравнивать по ширине</a:t>
              </a:r>
              <a:r>
                <a:rPr lang="ru-RU" sz="2400" dirty="0">
                  <a:latin typeface="Arial" pitchFamily="34" charset="0"/>
                </a:rPr>
                <a:t>!</a:t>
              </a:r>
              <a:endParaRPr lang="ru-RU" sz="2400" dirty="0"/>
            </a:p>
          </p:txBody>
        </p:sp>
        <p:sp>
          <p:nvSpPr>
            <p:cNvPr id="117781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  <a:endParaRPr 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" name="Группа 21"/>
          <p:cNvGrpSpPr>
            <a:grpSpLocks/>
          </p:cNvGrpSpPr>
          <p:nvPr/>
        </p:nvGrpSpPr>
        <p:grpSpPr bwMode="auto">
          <a:xfrm>
            <a:off x="1152525" y="2647950"/>
            <a:ext cx="2743200" cy="895350"/>
            <a:chOff x="1152524" y="2647950"/>
            <a:chExt cx="2743201" cy="895350"/>
          </a:xfrm>
        </p:grpSpPr>
        <p:sp>
          <p:nvSpPr>
            <p:cNvPr id="117772" name="Прямоугольник 13"/>
            <p:cNvSpPr>
              <a:spLocks noChangeArrowheads="1"/>
            </p:cNvSpPr>
            <p:nvPr/>
          </p:nvSpPr>
          <p:spPr bwMode="auto">
            <a:xfrm>
              <a:off x="1466850" y="2838450"/>
              <a:ext cx="323850" cy="200025"/>
            </a:xfrm>
            <a:prstGeom prst="rect">
              <a:avLst/>
            </a:prstGeom>
            <a:solidFill>
              <a:srgbClr val="FF0000"/>
            </a:solidFill>
            <a:ln w="1270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3" name="Прямоугольник 14"/>
            <p:cNvSpPr>
              <a:spLocks noChangeArrowheads="1"/>
            </p:cNvSpPr>
            <p:nvPr/>
          </p:nvSpPr>
          <p:spPr bwMode="auto">
            <a:xfrm>
              <a:off x="1152524" y="3267075"/>
              <a:ext cx="466725" cy="180975"/>
            </a:xfrm>
            <a:prstGeom prst="rect">
              <a:avLst/>
            </a:prstGeom>
            <a:solidFill>
              <a:srgbClr val="FF0000"/>
            </a:solidFill>
            <a:ln w="1270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4" name="Прямоугольник 15"/>
            <p:cNvSpPr>
              <a:spLocks noChangeArrowheads="1"/>
            </p:cNvSpPr>
            <p:nvPr/>
          </p:nvSpPr>
          <p:spPr bwMode="auto">
            <a:xfrm>
              <a:off x="1752599" y="3267075"/>
              <a:ext cx="466725" cy="180975"/>
            </a:xfrm>
            <a:prstGeom prst="rect">
              <a:avLst/>
            </a:prstGeom>
            <a:solidFill>
              <a:srgbClr val="FF0000"/>
            </a:solidFill>
            <a:ln w="1270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5" name="Прямоугольник 16"/>
            <p:cNvSpPr>
              <a:spLocks noChangeArrowheads="1"/>
            </p:cNvSpPr>
            <p:nvPr/>
          </p:nvSpPr>
          <p:spPr bwMode="auto">
            <a:xfrm>
              <a:off x="3238499" y="2647950"/>
              <a:ext cx="514351" cy="161925"/>
            </a:xfrm>
            <a:prstGeom prst="rect">
              <a:avLst/>
            </a:prstGeom>
            <a:solidFill>
              <a:srgbClr val="FF0000"/>
            </a:solidFill>
            <a:ln w="1270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6" name="Прямоугольник 17"/>
            <p:cNvSpPr>
              <a:spLocks noChangeArrowheads="1"/>
            </p:cNvSpPr>
            <p:nvPr/>
          </p:nvSpPr>
          <p:spPr bwMode="auto">
            <a:xfrm>
              <a:off x="3219450" y="2876550"/>
              <a:ext cx="285750" cy="180975"/>
            </a:xfrm>
            <a:prstGeom prst="rect">
              <a:avLst/>
            </a:prstGeom>
            <a:solidFill>
              <a:srgbClr val="FF0000"/>
            </a:solidFill>
            <a:ln w="1270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7" name="Прямоугольник 18"/>
            <p:cNvSpPr>
              <a:spLocks noChangeArrowheads="1"/>
            </p:cNvSpPr>
            <p:nvPr/>
          </p:nvSpPr>
          <p:spPr bwMode="auto">
            <a:xfrm>
              <a:off x="3495675" y="3133725"/>
              <a:ext cx="323850" cy="180975"/>
            </a:xfrm>
            <a:prstGeom prst="rect">
              <a:avLst/>
            </a:prstGeom>
            <a:solidFill>
              <a:srgbClr val="FF0000"/>
            </a:solidFill>
            <a:ln w="1270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8" name="Прямоугольник 19"/>
            <p:cNvSpPr>
              <a:spLocks noChangeArrowheads="1"/>
            </p:cNvSpPr>
            <p:nvPr/>
          </p:nvSpPr>
          <p:spPr bwMode="auto">
            <a:xfrm>
              <a:off x="3609975" y="2876550"/>
              <a:ext cx="285750" cy="180975"/>
            </a:xfrm>
            <a:prstGeom prst="rect">
              <a:avLst/>
            </a:prstGeom>
            <a:solidFill>
              <a:srgbClr val="FF0000"/>
            </a:solidFill>
            <a:ln w="1270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779" name="Прямоугольник 20"/>
            <p:cNvSpPr>
              <a:spLocks noChangeArrowheads="1"/>
            </p:cNvSpPr>
            <p:nvPr/>
          </p:nvSpPr>
          <p:spPr bwMode="auto">
            <a:xfrm>
              <a:off x="2924175" y="3362325"/>
              <a:ext cx="323850" cy="180975"/>
            </a:xfrm>
            <a:prstGeom prst="rect">
              <a:avLst/>
            </a:prstGeom>
            <a:solidFill>
              <a:srgbClr val="FF0000"/>
            </a:solidFill>
            <a:ln w="1270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" name="Умножение 22"/>
          <p:cNvSpPr/>
          <p:nvPr/>
        </p:nvSpPr>
        <p:spPr bwMode="auto">
          <a:xfrm>
            <a:off x="1447800" y="1857375"/>
            <a:ext cx="2120900" cy="2120900"/>
          </a:xfrm>
          <a:prstGeom prst="mathMultiply">
            <a:avLst>
              <a:gd name="adj1" fmla="val 9149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Выравнивание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952500"/>
            <a:ext cx="4094163" cy="31115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235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900" y="952500"/>
            <a:ext cx="4133850" cy="31115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654550" y="4286250"/>
            <a:ext cx="4059238" cy="663575"/>
            <a:chOff x="433" y="3902"/>
            <a:chExt cx="2557" cy="418"/>
          </a:xfrm>
        </p:grpSpPr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2263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en-US" sz="2400" dirty="0"/>
                <a:t>   </a:t>
              </a:r>
              <a:r>
                <a:rPr lang="ru-RU" sz="2400" dirty="0"/>
                <a:t>Где лучше? Почему?</a:t>
              </a:r>
            </a:p>
          </p:txBody>
        </p:sp>
        <p:sp>
          <p:nvSpPr>
            <p:cNvPr id="118797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450850" y="5162550"/>
            <a:ext cx="8261350" cy="936625"/>
            <a:chOff x="433" y="3902"/>
            <a:chExt cx="5204" cy="590"/>
          </a:xfrm>
        </p:grpSpPr>
        <p:sp>
          <p:nvSpPr>
            <p:cNvPr id="10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4910" cy="5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en-US" sz="2400" dirty="0"/>
                <a:t>  </a:t>
              </a:r>
              <a:r>
                <a:rPr lang="ru-RU" sz="2400" dirty="0"/>
                <a:t>В длинных текстах выравнивание левой границы облегчает поиск начала следующей строки!</a:t>
              </a:r>
            </a:p>
          </p:txBody>
        </p:sp>
        <p:sp>
          <p:nvSpPr>
            <p:cNvPr id="118795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  <a:endParaRPr 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08013" y="4178300"/>
            <a:ext cx="3686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Зачем выравнивают</a:t>
            </a:r>
          </a:p>
          <a:p>
            <a:r>
              <a:rPr lang="ru-RU" sz="2400">
                <a:solidFill>
                  <a:srgbClr val="000000"/>
                </a:solidFill>
              </a:rPr>
              <a:t>текст по левой границе?</a:t>
            </a:r>
            <a:endParaRPr lang="ru-RU"/>
          </a:p>
        </p:txBody>
      </p:sp>
      <p:sp>
        <p:nvSpPr>
          <p:cNvPr id="13" name="Умножение 12"/>
          <p:cNvSpPr/>
          <p:nvPr/>
        </p:nvSpPr>
        <p:spPr bwMode="auto">
          <a:xfrm>
            <a:off x="1308100" y="1069975"/>
            <a:ext cx="2120900" cy="2120900"/>
          </a:xfrm>
          <a:prstGeom prst="mathMultiply">
            <a:avLst>
              <a:gd name="adj1" fmla="val 9149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990600"/>
            <a:ext cx="4014788" cy="295751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 l="2345"/>
          <a:stretch>
            <a:fillRect/>
          </a:stretch>
        </p:blipFill>
        <p:spPr bwMode="auto">
          <a:xfrm>
            <a:off x="4746625" y="977900"/>
            <a:ext cx="3948113" cy="29718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654550" y="4070350"/>
            <a:ext cx="4059238" cy="663575"/>
            <a:chOff x="433" y="3902"/>
            <a:chExt cx="2557" cy="418"/>
          </a:xfrm>
        </p:grpSpPr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2263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en-US" sz="2400" dirty="0"/>
                <a:t>   </a:t>
              </a:r>
              <a:r>
                <a:rPr lang="ru-RU" sz="2400" dirty="0"/>
                <a:t>Где лучше? Почему?</a:t>
              </a:r>
            </a:p>
          </p:txBody>
        </p:sp>
        <p:sp>
          <p:nvSpPr>
            <p:cNvPr id="119818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08013" y="4178300"/>
            <a:ext cx="3600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Зачем нужны маркеры?</a:t>
            </a:r>
            <a:endParaRPr lang="ru-RU"/>
          </a:p>
        </p:txBody>
      </p:sp>
      <p:sp>
        <p:nvSpPr>
          <p:cNvPr id="10" name="Умножение 9"/>
          <p:cNvSpPr/>
          <p:nvPr/>
        </p:nvSpPr>
        <p:spPr bwMode="auto">
          <a:xfrm>
            <a:off x="5626100" y="1120775"/>
            <a:ext cx="2120900" cy="2120900"/>
          </a:xfrm>
          <a:prstGeom prst="mathMultiply">
            <a:avLst>
              <a:gd name="adj1" fmla="val 9149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773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Выравнивание</a:t>
            </a:r>
            <a:endParaRPr kumimoji="0" lang="ru-RU" sz="48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Сочетания цветов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1016000"/>
            <a:ext cx="4002088" cy="29337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016000"/>
            <a:ext cx="3962400" cy="29337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654550" y="4070350"/>
            <a:ext cx="4059238" cy="663575"/>
            <a:chOff x="433" y="3902"/>
            <a:chExt cx="2557" cy="418"/>
          </a:xfrm>
        </p:grpSpPr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2263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en-US" sz="2400" dirty="0"/>
                <a:t>   </a:t>
              </a:r>
              <a:r>
                <a:rPr lang="ru-RU" sz="2400" dirty="0"/>
                <a:t>Где лучше? Почему?</a:t>
              </a:r>
            </a:p>
          </p:txBody>
        </p:sp>
        <p:sp>
          <p:nvSpPr>
            <p:cNvPr id="120842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9" name="Умножение 8"/>
          <p:cNvSpPr/>
          <p:nvPr/>
        </p:nvSpPr>
        <p:spPr bwMode="auto">
          <a:xfrm>
            <a:off x="1371600" y="1323975"/>
            <a:ext cx="2120900" cy="2120900"/>
          </a:xfrm>
          <a:prstGeom prst="mathMultiply">
            <a:avLst>
              <a:gd name="adj1" fmla="val 9149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 bwMode="auto">
          <a:xfrm flipH="1">
            <a:off x="788988" y="4222750"/>
            <a:ext cx="2754312" cy="895350"/>
          </a:xfrm>
          <a:prstGeom prst="wedgeRoundRectCallout">
            <a:avLst>
              <a:gd name="adj1" fmla="val 37559"/>
              <a:gd name="adj2" fmla="val -109090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/>
              <a:t>низкий контраст «текст-фон»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Текст и фон</a:t>
            </a:r>
          </a:p>
        </p:txBody>
      </p:sp>
      <p:pic>
        <p:nvPicPr>
          <p:cNvPr id="1218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927100"/>
            <a:ext cx="370205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7100" y="927100"/>
            <a:ext cx="3757613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600" y="3759200"/>
            <a:ext cx="370205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654550" y="4032250"/>
            <a:ext cx="4059238" cy="663575"/>
            <a:chOff x="433" y="3902"/>
            <a:chExt cx="2557" cy="418"/>
          </a:xfrm>
        </p:grpSpPr>
        <p:sp>
          <p:nvSpPr>
            <p:cNvPr id="8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2263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en-US" sz="2400" dirty="0"/>
                <a:t>   </a:t>
              </a:r>
              <a:r>
                <a:rPr lang="ru-RU" sz="2400" dirty="0"/>
                <a:t>Где лучше? Почему?</a:t>
              </a:r>
            </a:p>
          </p:txBody>
        </p:sp>
        <p:sp>
          <p:nvSpPr>
            <p:cNvPr id="121867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0" name="Скругленная прямоугольная выноска 9"/>
          <p:cNvSpPr/>
          <p:nvPr/>
        </p:nvSpPr>
        <p:spPr bwMode="auto">
          <a:xfrm flipH="1">
            <a:off x="4751388" y="5238750"/>
            <a:ext cx="3643312" cy="768350"/>
          </a:xfrm>
          <a:prstGeom prst="wedgeRoundRectCallout">
            <a:avLst>
              <a:gd name="adj1" fmla="val 68548"/>
              <a:gd name="adj2" fmla="val -40297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/>
              <a:t>плашка – область, залитая одним цветом</a:t>
            </a:r>
          </a:p>
        </p:txBody>
      </p:sp>
      <p:sp>
        <p:nvSpPr>
          <p:cNvPr id="11" name="Умножение 10"/>
          <p:cNvSpPr/>
          <p:nvPr/>
        </p:nvSpPr>
        <p:spPr bwMode="auto">
          <a:xfrm>
            <a:off x="1371600" y="1184275"/>
            <a:ext cx="2120900" cy="2120900"/>
          </a:xfrm>
          <a:prstGeom prst="mathMultiply">
            <a:avLst>
              <a:gd name="adj1" fmla="val 9149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01156" cy="77311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Чек-лист (проверочный лист)</a:t>
            </a:r>
          </a:p>
        </p:txBody>
      </p:sp>
      <p:sp>
        <p:nvSpPr>
          <p:cNvPr id="122884" name="Прямоугольник 3"/>
          <p:cNvSpPr>
            <a:spLocks noChangeArrowheads="1"/>
          </p:cNvSpPr>
          <p:nvPr/>
        </p:nvSpPr>
        <p:spPr bwMode="auto">
          <a:xfrm>
            <a:off x="876300" y="841375"/>
            <a:ext cx="79756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Bef>
                <a:spcPts val="1200"/>
              </a:spcBef>
              <a:buFont typeface="Arial" charset="0"/>
              <a:buChar char="•"/>
            </a:pPr>
            <a:r>
              <a:rPr lang="ru-RU" sz="2800" dirty="0"/>
              <a:t>На слайде не более 7– 9 объектов?</a:t>
            </a:r>
          </a:p>
          <a:p>
            <a:pPr marL="266700" indent="-266700">
              <a:spcBef>
                <a:spcPts val="1200"/>
              </a:spcBef>
              <a:buFont typeface="Arial" charset="0"/>
              <a:buChar char="•"/>
            </a:pPr>
            <a:r>
              <a:rPr lang="ru-RU" sz="2800" dirty="0"/>
              <a:t>На слайде есть поля?</a:t>
            </a:r>
          </a:p>
          <a:p>
            <a:pPr marL="266700" indent="-266700">
              <a:spcBef>
                <a:spcPts val="1200"/>
              </a:spcBef>
              <a:buFont typeface="Arial" charset="0"/>
              <a:buChar char="•"/>
            </a:pPr>
            <a:r>
              <a:rPr lang="ru-RU" sz="2800" dirty="0"/>
              <a:t>Элементы на слайде выровнены по вертикали и горизонтали?</a:t>
            </a:r>
          </a:p>
          <a:p>
            <a:pPr marL="266700" indent="-266700">
              <a:spcBef>
                <a:spcPts val="1200"/>
              </a:spcBef>
              <a:buFont typeface="Arial" charset="0"/>
              <a:buChar char="•"/>
            </a:pPr>
            <a:r>
              <a:rPr lang="ru-RU" sz="2800" dirty="0"/>
              <a:t>Текст хорошо читается издалека? Даже при показе через проектор?</a:t>
            </a:r>
          </a:p>
          <a:p>
            <a:pPr marL="266700" indent="-266700">
              <a:spcBef>
                <a:spcPts val="1200"/>
              </a:spcBef>
              <a:buFont typeface="Arial" charset="0"/>
              <a:buChar char="•"/>
            </a:pPr>
            <a:r>
              <a:rPr lang="ru-RU" sz="2800" dirty="0"/>
              <a:t>Рисунки и фон не мешают воспринимать информацию?</a:t>
            </a: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635000" y="863600"/>
            <a:ext cx="533400" cy="3759200"/>
            <a:chOff x="635000" y="863990"/>
            <a:chExt cx="533400" cy="3758809"/>
          </a:xfrm>
        </p:grpSpPr>
        <p:sp>
          <p:nvSpPr>
            <p:cNvPr id="6" name="Полилиния 5"/>
            <p:cNvSpPr/>
            <p:nvPr/>
          </p:nvSpPr>
          <p:spPr bwMode="auto">
            <a:xfrm>
              <a:off x="635000" y="863990"/>
              <a:ext cx="533400" cy="546043"/>
            </a:xfrm>
            <a:custGeom>
              <a:avLst/>
              <a:gdLst>
                <a:gd name="connsiteX0" fmla="*/ 622300 w 1651000"/>
                <a:gd name="connsiteY0" fmla="*/ 1689100 h 1689100"/>
                <a:gd name="connsiteX1" fmla="*/ 0 w 1651000"/>
                <a:gd name="connsiteY1" fmla="*/ 800100 h 1689100"/>
                <a:gd name="connsiteX2" fmla="*/ 304800 w 1651000"/>
                <a:gd name="connsiteY2" fmla="*/ 609600 h 1689100"/>
                <a:gd name="connsiteX3" fmla="*/ 673100 w 1651000"/>
                <a:gd name="connsiteY3" fmla="*/ 1397000 h 1689100"/>
                <a:gd name="connsiteX4" fmla="*/ 1384300 w 1651000"/>
                <a:gd name="connsiteY4" fmla="*/ 0 h 1689100"/>
                <a:gd name="connsiteX5" fmla="*/ 1651000 w 1651000"/>
                <a:gd name="connsiteY5" fmla="*/ 254000 h 1689100"/>
                <a:gd name="connsiteX6" fmla="*/ 723900 w 1651000"/>
                <a:gd name="connsiteY6" fmla="*/ 1689100 h 1689100"/>
                <a:gd name="connsiteX7" fmla="*/ 622300 w 1651000"/>
                <a:gd name="connsiteY7" fmla="*/ 1689100 h 168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0" h="1689100">
                  <a:moveTo>
                    <a:pt x="622300" y="1689100"/>
                  </a:moveTo>
                  <a:lnTo>
                    <a:pt x="0" y="800100"/>
                  </a:lnTo>
                  <a:lnTo>
                    <a:pt x="304800" y="609600"/>
                  </a:lnTo>
                  <a:lnTo>
                    <a:pt x="673100" y="1397000"/>
                  </a:lnTo>
                  <a:lnTo>
                    <a:pt x="1384300" y="0"/>
                  </a:lnTo>
                  <a:lnTo>
                    <a:pt x="1651000" y="254000"/>
                  </a:lnTo>
                  <a:lnTo>
                    <a:pt x="723900" y="1689100"/>
                  </a:lnTo>
                  <a:lnTo>
                    <a:pt x="622300" y="1689100"/>
                  </a:lnTo>
                  <a:close/>
                </a:path>
              </a:pathLst>
            </a:custGeom>
            <a:ln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 bwMode="auto">
            <a:xfrm>
              <a:off x="635000" y="1460828"/>
              <a:ext cx="533400" cy="546043"/>
            </a:xfrm>
            <a:custGeom>
              <a:avLst/>
              <a:gdLst>
                <a:gd name="connsiteX0" fmla="*/ 622300 w 1651000"/>
                <a:gd name="connsiteY0" fmla="*/ 1689100 h 1689100"/>
                <a:gd name="connsiteX1" fmla="*/ 0 w 1651000"/>
                <a:gd name="connsiteY1" fmla="*/ 800100 h 1689100"/>
                <a:gd name="connsiteX2" fmla="*/ 304800 w 1651000"/>
                <a:gd name="connsiteY2" fmla="*/ 609600 h 1689100"/>
                <a:gd name="connsiteX3" fmla="*/ 673100 w 1651000"/>
                <a:gd name="connsiteY3" fmla="*/ 1397000 h 1689100"/>
                <a:gd name="connsiteX4" fmla="*/ 1384300 w 1651000"/>
                <a:gd name="connsiteY4" fmla="*/ 0 h 1689100"/>
                <a:gd name="connsiteX5" fmla="*/ 1651000 w 1651000"/>
                <a:gd name="connsiteY5" fmla="*/ 254000 h 1689100"/>
                <a:gd name="connsiteX6" fmla="*/ 723900 w 1651000"/>
                <a:gd name="connsiteY6" fmla="*/ 1689100 h 1689100"/>
                <a:gd name="connsiteX7" fmla="*/ 622300 w 1651000"/>
                <a:gd name="connsiteY7" fmla="*/ 1689100 h 168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0" h="1689100">
                  <a:moveTo>
                    <a:pt x="622300" y="1689100"/>
                  </a:moveTo>
                  <a:lnTo>
                    <a:pt x="0" y="800100"/>
                  </a:lnTo>
                  <a:lnTo>
                    <a:pt x="304800" y="609600"/>
                  </a:lnTo>
                  <a:lnTo>
                    <a:pt x="673100" y="1397000"/>
                  </a:lnTo>
                  <a:lnTo>
                    <a:pt x="1384300" y="0"/>
                  </a:lnTo>
                  <a:lnTo>
                    <a:pt x="1651000" y="254000"/>
                  </a:lnTo>
                  <a:lnTo>
                    <a:pt x="723900" y="1689100"/>
                  </a:lnTo>
                  <a:lnTo>
                    <a:pt x="622300" y="1689100"/>
                  </a:lnTo>
                  <a:close/>
                </a:path>
              </a:pathLst>
            </a:custGeom>
            <a:ln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635000" y="2044967"/>
              <a:ext cx="533400" cy="546043"/>
            </a:xfrm>
            <a:custGeom>
              <a:avLst/>
              <a:gdLst>
                <a:gd name="connsiteX0" fmla="*/ 622300 w 1651000"/>
                <a:gd name="connsiteY0" fmla="*/ 1689100 h 1689100"/>
                <a:gd name="connsiteX1" fmla="*/ 0 w 1651000"/>
                <a:gd name="connsiteY1" fmla="*/ 800100 h 1689100"/>
                <a:gd name="connsiteX2" fmla="*/ 304800 w 1651000"/>
                <a:gd name="connsiteY2" fmla="*/ 609600 h 1689100"/>
                <a:gd name="connsiteX3" fmla="*/ 673100 w 1651000"/>
                <a:gd name="connsiteY3" fmla="*/ 1397000 h 1689100"/>
                <a:gd name="connsiteX4" fmla="*/ 1384300 w 1651000"/>
                <a:gd name="connsiteY4" fmla="*/ 0 h 1689100"/>
                <a:gd name="connsiteX5" fmla="*/ 1651000 w 1651000"/>
                <a:gd name="connsiteY5" fmla="*/ 254000 h 1689100"/>
                <a:gd name="connsiteX6" fmla="*/ 723900 w 1651000"/>
                <a:gd name="connsiteY6" fmla="*/ 1689100 h 1689100"/>
                <a:gd name="connsiteX7" fmla="*/ 622300 w 1651000"/>
                <a:gd name="connsiteY7" fmla="*/ 1689100 h 168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0" h="1689100">
                  <a:moveTo>
                    <a:pt x="622300" y="1689100"/>
                  </a:moveTo>
                  <a:lnTo>
                    <a:pt x="0" y="800100"/>
                  </a:lnTo>
                  <a:lnTo>
                    <a:pt x="304800" y="609600"/>
                  </a:lnTo>
                  <a:lnTo>
                    <a:pt x="673100" y="1397000"/>
                  </a:lnTo>
                  <a:lnTo>
                    <a:pt x="1384300" y="0"/>
                  </a:lnTo>
                  <a:lnTo>
                    <a:pt x="1651000" y="254000"/>
                  </a:lnTo>
                  <a:lnTo>
                    <a:pt x="723900" y="1689100"/>
                  </a:lnTo>
                  <a:lnTo>
                    <a:pt x="622300" y="1689100"/>
                  </a:lnTo>
                  <a:close/>
                </a:path>
              </a:pathLst>
            </a:custGeom>
            <a:ln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>
              <a:off x="635000" y="3060861"/>
              <a:ext cx="533400" cy="546043"/>
            </a:xfrm>
            <a:custGeom>
              <a:avLst/>
              <a:gdLst>
                <a:gd name="connsiteX0" fmla="*/ 622300 w 1651000"/>
                <a:gd name="connsiteY0" fmla="*/ 1689100 h 1689100"/>
                <a:gd name="connsiteX1" fmla="*/ 0 w 1651000"/>
                <a:gd name="connsiteY1" fmla="*/ 800100 h 1689100"/>
                <a:gd name="connsiteX2" fmla="*/ 304800 w 1651000"/>
                <a:gd name="connsiteY2" fmla="*/ 609600 h 1689100"/>
                <a:gd name="connsiteX3" fmla="*/ 673100 w 1651000"/>
                <a:gd name="connsiteY3" fmla="*/ 1397000 h 1689100"/>
                <a:gd name="connsiteX4" fmla="*/ 1384300 w 1651000"/>
                <a:gd name="connsiteY4" fmla="*/ 0 h 1689100"/>
                <a:gd name="connsiteX5" fmla="*/ 1651000 w 1651000"/>
                <a:gd name="connsiteY5" fmla="*/ 254000 h 1689100"/>
                <a:gd name="connsiteX6" fmla="*/ 723900 w 1651000"/>
                <a:gd name="connsiteY6" fmla="*/ 1689100 h 1689100"/>
                <a:gd name="connsiteX7" fmla="*/ 622300 w 1651000"/>
                <a:gd name="connsiteY7" fmla="*/ 1689100 h 168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0" h="1689100">
                  <a:moveTo>
                    <a:pt x="622300" y="1689100"/>
                  </a:moveTo>
                  <a:lnTo>
                    <a:pt x="0" y="800100"/>
                  </a:lnTo>
                  <a:lnTo>
                    <a:pt x="304800" y="609600"/>
                  </a:lnTo>
                  <a:lnTo>
                    <a:pt x="673100" y="1397000"/>
                  </a:lnTo>
                  <a:lnTo>
                    <a:pt x="1384300" y="0"/>
                  </a:lnTo>
                  <a:lnTo>
                    <a:pt x="1651000" y="254000"/>
                  </a:lnTo>
                  <a:lnTo>
                    <a:pt x="723900" y="1689100"/>
                  </a:lnTo>
                  <a:lnTo>
                    <a:pt x="622300" y="1689100"/>
                  </a:lnTo>
                  <a:close/>
                </a:path>
              </a:pathLst>
            </a:custGeom>
            <a:ln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 bwMode="auto">
            <a:xfrm>
              <a:off x="635000" y="4076756"/>
              <a:ext cx="533400" cy="546043"/>
            </a:xfrm>
            <a:custGeom>
              <a:avLst/>
              <a:gdLst>
                <a:gd name="connsiteX0" fmla="*/ 622300 w 1651000"/>
                <a:gd name="connsiteY0" fmla="*/ 1689100 h 1689100"/>
                <a:gd name="connsiteX1" fmla="*/ 0 w 1651000"/>
                <a:gd name="connsiteY1" fmla="*/ 800100 h 1689100"/>
                <a:gd name="connsiteX2" fmla="*/ 304800 w 1651000"/>
                <a:gd name="connsiteY2" fmla="*/ 609600 h 1689100"/>
                <a:gd name="connsiteX3" fmla="*/ 673100 w 1651000"/>
                <a:gd name="connsiteY3" fmla="*/ 1397000 h 1689100"/>
                <a:gd name="connsiteX4" fmla="*/ 1384300 w 1651000"/>
                <a:gd name="connsiteY4" fmla="*/ 0 h 1689100"/>
                <a:gd name="connsiteX5" fmla="*/ 1651000 w 1651000"/>
                <a:gd name="connsiteY5" fmla="*/ 254000 h 1689100"/>
                <a:gd name="connsiteX6" fmla="*/ 723900 w 1651000"/>
                <a:gd name="connsiteY6" fmla="*/ 1689100 h 1689100"/>
                <a:gd name="connsiteX7" fmla="*/ 622300 w 1651000"/>
                <a:gd name="connsiteY7" fmla="*/ 1689100 h 168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1000" h="1689100">
                  <a:moveTo>
                    <a:pt x="622300" y="1689100"/>
                  </a:moveTo>
                  <a:lnTo>
                    <a:pt x="0" y="800100"/>
                  </a:lnTo>
                  <a:lnTo>
                    <a:pt x="304800" y="609600"/>
                  </a:lnTo>
                  <a:lnTo>
                    <a:pt x="673100" y="1397000"/>
                  </a:lnTo>
                  <a:lnTo>
                    <a:pt x="1384300" y="0"/>
                  </a:lnTo>
                  <a:lnTo>
                    <a:pt x="1651000" y="254000"/>
                  </a:lnTo>
                  <a:lnTo>
                    <a:pt x="723900" y="1689100"/>
                  </a:lnTo>
                  <a:lnTo>
                    <a:pt x="622300" y="1689100"/>
                  </a:lnTo>
                  <a:close/>
                </a:path>
              </a:pathLst>
            </a:custGeom>
            <a:ln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Что такое презентация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8300" y="874713"/>
            <a:ext cx="8458200" cy="1816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6700" indent="-266700">
              <a:defRPr/>
            </a:pPr>
            <a:r>
              <a:rPr lang="ru-RU" sz="2800" b="1" dirty="0">
                <a:latin typeface="Arial" pitchFamily="34" charset="0"/>
              </a:rPr>
              <a:t>Компьютерная презентация </a:t>
            </a:r>
            <a:r>
              <a:rPr lang="ru-RU" sz="2800" dirty="0">
                <a:latin typeface="Arial" pitchFamily="34" charset="0"/>
              </a:rPr>
              <a:t>— это набор изображений (</a:t>
            </a:r>
            <a:r>
              <a:rPr lang="ru-RU" sz="2800" i="1" dirty="0">
                <a:latin typeface="Arial" pitchFamily="34" charset="0"/>
              </a:rPr>
              <a:t>слайдов</a:t>
            </a:r>
            <a:r>
              <a:rPr lang="ru-RU" sz="2800" dirty="0">
                <a:latin typeface="Arial" pitchFamily="34" charset="0"/>
              </a:rPr>
              <a:t>), которые сменяют друг друга по команде человека или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ru-RU" sz="2800" dirty="0">
                <a:latin typeface="Arial" pitchFamily="34" charset="0"/>
              </a:rPr>
              <a:t>через заданные промежутки времени.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730250" y="2806700"/>
            <a:ext cx="3841750" cy="720725"/>
            <a:chOff x="730250" y="2806700"/>
            <a:chExt cx="3841750" cy="72072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77963" y="2963863"/>
              <a:ext cx="3094037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1" kern="0" dirty="0">
                  <a:solidFill>
                    <a:srgbClr val="000000"/>
                  </a:solidFill>
                  <a:latin typeface="Arial"/>
                  <a:ea typeface="+mj-ea"/>
                  <a:cs typeface="+mj-cs"/>
                </a:rPr>
                <a:t>Microsoft PowerPoint</a:t>
              </a:r>
              <a:endParaRPr lang="ru-RU" sz="1400" i="1" dirty="0">
                <a:latin typeface="Arial" pitchFamily="34" charset="0"/>
              </a:endParaRPr>
            </a:p>
          </p:txBody>
        </p:sp>
        <p:pic>
          <p:nvPicPr>
            <p:cNvPr id="105487" name="Picture 4" descr="Логотип Microsoft PowerPoint 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0250" y="2806700"/>
              <a:ext cx="720725" cy="7207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5029200" y="2882900"/>
            <a:ext cx="3713163" cy="720725"/>
            <a:chOff x="5029200" y="2882900"/>
            <a:chExt cx="3713163" cy="72072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821363" y="2947988"/>
              <a:ext cx="292100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1" kern="0" dirty="0" err="1">
                  <a:solidFill>
                    <a:srgbClr val="000000"/>
                  </a:solidFill>
                  <a:latin typeface="Arial"/>
                  <a:ea typeface="+mj-ea"/>
                  <a:cs typeface="+mj-cs"/>
                </a:rPr>
                <a:t>OpenOffice</a:t>
              </a:r>
              <a:r>
                <a:rPr lang="en-US" sz="2400" i="1" kern="0" dirty="0">
                  <a:solidFill>
                    <a:srgbClr val="000000"/>
                  </a:solidFill>
                  <a:latin typeface="Arial"/>
                  <a:ea typeface="+mj-ea"/>
                  <a:cs typeface="+mj-cs"/>
                </a:rPr>
                <a:t> Impress</a:t>
              </a:r>
              <a:endParaRPr lang="ru-RU" sz="1400" i="1" dirty="0">
                <a:latin typeface="Arial" pitchFamily="34" charset="0"/>
              </a:endParaRPr>
            </a:p>
          </p:txBody>
        </p:sp>
        <p:pic>
          <p:nvPicPr>
            <p:cNvPr id="105485" name="Picture 5" descr="OOoImpress.sv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29200" y="2882900"/>
              <a:ext cx="720725" cy="7207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Прямоугольник 11"/>
          <p:cNvSpPr/>
          <p:nvPr/>
        </p:nvSpPr>
        <p:spPr bwMode="auto">
          <a:xfrm>
            <a:off x="512763" y="3687763"/>
            <a:ext cx="5849937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kern="0" dirty="0" err="1">
                <a:solidFill>
                  <a:srgbClr val="333399"/>
                </a:solidFill>
                <a:latin typeface="Arial"/>
              </a:rPr>
              <a:t>Онлайн-сервисы</a:t>
            </a:r>
            <a:r>
              <a:rPr lang="ru-RU" sz="2400" kern="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>
              <a:defRPr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Microsoft PowerPoint </a:t>
            </a:r>
            <a:r>
              <a:rPr lang="ru-RU" sz="2400" kern="0" dirty="0" err="1">
                <a:solidFill>
                  <a:srgbClr val="000000"/>
                </a:solidFill>
                <a:latin typeface="Arial"/>
              </a:rPr>
              <a:t>онлайн</a:t>
            </a:r>
            <a:r>
              <a:rPr lang="ru-RU" sz="2400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defRPr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    </a:t>
            </a:r>
            <a:r>
              <a:rPr lang="sq-AL" sz="2400" kern="0" dirty="0">
                <a:solidFill>
                  <a:srgbClr val="000000"/>
                </a:solidFill>
                <a:latin typeface="Arial"/>
                <a:hlinkClick r:id="rId4"/>
              </a:rPr>
              <a:t>office.live.com/start/PowerPoint.aspx</a:t>
            </a:r>
            <a:r>
              <a:rPr lang="ru-RU" sz="2400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spcBef>
                <a:spcPts val="600"/>
              </a:spcBef>
              <a:defRPr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Google </a:t>
            </a:r>
            <a:r>
              <a:rPr lang="ru-RU" sz="2400" kern="0" dirty="0">
                <a:solidFill>
                  <a:srgbClr val="000000"/>
                </a:solidFill>
                <a:latin typeface="Arial"/>
              </a:rPr>
              <a:t>Презентации </a:t>
            </a:r>
          </a:p>
          <a:p>
            <a:pPr>
              <a:defRPr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    </a:t>
            </a:r>
            <a:r>
              <a:rPr lang="sq-AL" sz="2400" kern="0" dirty="0">
                <a:solidFill>
                  <a:srgbClr val="000000"/>
                </a:solidFill>
                <a:latin typeface="Arial"/>
                <a:hlinkClick r:id="rId5"/>
              </a:rPr>
              <a:t>docs.google.com/presentation</a:t>
            </a:r>
            <a:r>
              <a:rPr lang="ru-RU" sz="2400" kern="0" dirty="0">
                <a:solidFill>
                  <a:srgbClr val="000000"/>
                </a:solidFill>
                <a:latin typeface="Arial"/>
              </a:rPr>
              <a:t>     </a:t>
            </a:r>
          </a:p>
          <a:p>
            <a:pPr>
              <a:spcBef>
                <a:spcPts val="600"/>
              </a:spcBef>
              <a:defRPr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sq-AL" sz="2400" kern="0" dirty="0">
                <a:solidFill>
                  <a:srgbClr val="000000"/>
                </a:solidFill>
                <a:latin typeface="Arial"/>
                <a:hlinkClick r:id="rId6"/>
              </a:rPr>
              <a:t>prezi.com</a:t>
            </a:r>
            <a:endParaRPr lang="ru-RU" sz="2400" kern="0" dirty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pPr>
              <a:defRPr/>
            </a:pPr>
            <a:endParaRPr lang="ru-RU" sz="2400" kern="0" dirty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pPr>
              <a:defRPr/>
            </a:pPr>
            <a:endParaRPr lang="ru-RU" sz="1400" dirty="0"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12763" y="4741863"/>
            <a:ext cx="269875" cy="677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</a:t>
            </a:r>
          </a:p>
          <a:p>
            <a:pPr>
              <a:defRPr/>
            </a:pPr>
            <a:endParaRPr lang="ru-RU" sz="1400" dirty="0">
              <a:latin typeface="Arial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95300" y="3695700"/>
            <a:ext cx="5613400" cy="2603500"/>
          </a:xfrm>
          <a:prstGeom prst="rect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" name="Полилиния 12"/>
          <p:cNvSpPr/>
          <p:nvPr/>
        </p:nvSpPr>
        <p:spPr bwMode="auto">
          <a:xfrm>
            <a:off x="5800725" y="3914775"/>
            <a:ext cx="838200" cy="247650"/>
          </a:xfrm>
          <a:custGeom>
            <a:avLst/>
            <a:gdLst>
              <a:gd name="connsiteX0" fmla="*/ 828675 w 838200"/>
              <a:gd name="connsiteY0" fmla="*/ 0 h 247650"/>
              <a:gd name="connsiteX1" fmla="*/ 0 w 838200"/>
              <a:gd name="connsiteY1" fmla="*/ 247650 h 247650"/>
              <a:gd name="connsiteX2" fmla="*/ 838200 w 838200"/>
              <a:gd name="connsiteY2" fmla="*/ 200025 h 247650"/>
              <a:gd name="connsiteX3" fmla="*/ 828675 w 838200"/>
              <a:gd name="connsiteY3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200" h="247650">
                <a:moveTo>
                  <a:pt x="828675" y="0"/>
                </a:moveTo>
                <a:lnTo>
                  <a:pt x="0" y="247650"/>
                </a:lnTo>
                <a:lnTo>
                  <a:pt x="838200" y="200025"/>
                </a:lnTo>
                <a:lnTo>
                  <a:pt x="828675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ru-RU" sz="2400" b="1">
              <a:solidFill>
                <a:srgbClr val="008000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 bwMode="auto">
          <a:xfrm>
            <a:off x="6630988" y="3665538"/>
            <a:ext cx="1985962" cy="520700"/>
          </a:xfrm>
          <a:prstGeom prst="wedgeRoundRectCallout">
            <a:avLst>
              <a:gd name="adj1" fmla="val -42975"/>
              <a:gd name="adj2" fmla="val -9925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8000"/>
                </a:solidFill>
              </a:rPr>
              <a:t>бесплатно!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2324100" y="2692400"/>
          <a:ext cx="3771900" cy="269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3907" name="Picture 2"/>
          <p:cNvPicPr>
            <a:picLocks noChangeAspect="1" noChangeArrowheads="1"/>
          </p:cNvPicPr>
          <p:nvPr/>
        </p:nvPicPr>
        <p:blipFill>
          <a:blip r:embed="rId3"/>
          <a:srcRect r="45294"/>
          <a:stretch>
            <a:fillRect/>
          </a:stretch>
        </p:blipFill>
        <p:spPr bwMode="auto">
          <a:xfrm>
            <a:off x="577850" y="1143000"/>
            <a:ext cx="80946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Добавление объектов на слайд</a:t>
            </a:r>
          </a:p>
        </p:txBody>
      </p:sp>
      <p:sp>
        <p:nvSpPr>
          <p:cNvPr id="123910" name="Прямоугольник 4"/>
          <p:cNvSpPr>
            <a:spLocks noChangeArrowheads="1"/>
          </p:cNvSpPr>
          <p:nvPr/>
        </p:nvSpPr>
        <p:spPr bwMode="auto">
          <a:xfrm>
            <a:off x="412750" y="812800"/>
            <a:ext cx="19605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333399"/>
                </a:solidFill>
              </a:rPr>
              <a:t>PowerPoint</a:t>
            </a:r>
            <a:r>
              <a:rPr lang="en-US" sz="2400">
                <a:solidFill>
                  <a:srgbClr val="000000"/>
                </a:solidFill>
              </a:rPr>
              <a:t>:</a:t>
            </a:r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" y="3238500"/>
          <a:ext cx="1816098" cy="14630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605366"/>
                <a:gridCol w="605366"/>
                <a:gridCol w="605366"/>
              </a:tblGrid>
              <a:tr h="28892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Скругленная прямоугольная выноска 8"/>
          <p:cNvSpPr/>
          <p:nvPr/>
        </p:nvSpPr>
        <p:spPr bwMode="auto">
          <a:xfrm flipH="1">
            <a:off x="5995988" y="3282950"/>
            <a:ext cx="2843212" cy="1098550"/>
          </a:xfrm>
          <a:prstGeom prst="wedgeRoundRectCallout">
            <a:avLst>
              <a:gd name="adj1" fmla="val -30168"/>
              <a:gd name="adj2" fmla="val -157060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66700" indent="-2667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400" dirty="0"/>
              <a:t>по щелчку</a:t>
            </a:r>
          </a:p>
          <a:p>
            <a:pPr marL="266700" indent="-2667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400" dirty="0"/>
              <a:t>при наведении мыши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Добавление объектов на слайд</a:t>
            </a:r>
          </a:p>
        </p:txBody>
      </p:sp>
      <p:sp>
        <p:nvSpPr>
          <p:cNvPr id="124932" name="Прямоугольник 4"/>
          <p:cNvSpPr>
            <a:spLocks noChangeArrowheads="1"/>
          </p:cNvSpPr>
          <p:nvPr/>
        </p:nvSpPr>
        <p:spPr bwMode="auto">
          <a:xfrm>
            <a:off x="412750" y="812800"/>
            <a:ext cx="19605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333399"/>
                </a:solidFill>
              </a:rPr>
              <a:t>PowerPoint</a:t>
            </a:r>
            <a:r>
              <a:rPr lang="en-US" sz="2400">
                <a:solidFill>
                  <a:srgbClr val="000000"/>
                </a:solidFill>
              </a:rPr>
              <a:t>:</a:t>
            </a:r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50900" y="2667000"/>
            <a:ext cx="1117600" cy="66675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r>
              <a:rPr lang="ru-RU"/>
              <a:t>Надпись в рамке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5360" y="2713335"/>
            <a:ext cx="23278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</a:rPr>
              <a:t>WordArt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92388"/>
            <a:ext cx="1841500" cy="7270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12493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688" y="1250950"/>
            <a:ext cx="6259512" cy="13176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F5FF"/>
              </a:clrFrom>
              <a:clrTo>
                <a:srgbClr val="00F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6150" y="1397000"/>
            <a:ext cx="3009900" cy="20955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12" name="hors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0900" y="3467100"/>
            <a:ext cx="2730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sennii_marafon.mid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873500" y="3479800"/>
            <a:ext cx="635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ая прямоугольная выноска 15"/>
          <p:cNvSpPr/>
          <p:nvPr/>
        </p:nvSpPr>
        <p:spPr bwMode="auto">
          <a:xfrm flipH="1">
            <a:off x="4027488" y="4324350"/>
            <a:ext cx="4062412" cy="577850"/>
          </a:xfrm>
          <a:prstGeom prst="wedgeRoundRectCallout">
            <a:avLst>
              <a:gd name="adj1" fmla="val 63198"/>
              <a:gd name="adj2" fmla="val -7498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/>
              <a:t>Лучше </a:t>
            </a:r>
            <a:r>
              <a:rPr lang="en-US" sz="2400" dirty="0"/>
              <a:t>WMV</a:t>
            </a:r>
            <a:r>
              <a:rPr lang="ru-RU" sz="2400" dirty="0"/>
              <a:t>, </a:t>
            </a:r>
            <a:r>
              <a:rPr lang="en-US" sz="2400" dirty="0"/>
              <a:t>MPG,</a:t>
            </a:r>
            <a:r>
              <a:rPr lang="ru-RU" sz="2400" dirty="0"/>
              <a:t> </a:t>
            </a:r>
            <a:r>
              <a:rPr lang="en-US" sz="2400" dirty="0"/>
              <a:t>MP4</a:t>
            </a:r>
            <a:endParaRPr lang="ru-RU" sz="2400" dirty="0"/>
          </a:p>
        </p:txBody>
      </p:sp>
      <p:sp>
        <p:nvSpPr>
          <p:cNvPr id="17" name="Скругленная прямоугольная выноска 16"/>
          <p:cNvSpPr/>
          <p:nvPr/>
        </p:nvSpPr>
        <p:spPr bwMode="auto">
          <a:xfrm flipH="1">
            <a:off x="4762500" y="3651250"/>
            <a:ext cx="3898900" cy="577850"/>
          </a:xfrm>
          <a:prstGeom prst="wedgeRoundRectCallout">
            <a:avLst>
              <a:gd name="adj1" fmla="val 61819"/>
              <a:gd name="adj2" fmla="val -11074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/>
              <a:t>Лучше </a:t>
            </a:r>
            <a:r>
              <a:rPr lang="en-US" sz="2400" dirty="0"/>
              <a:t>WAV, MID, MP</a:t>
            </a:r>
            <a:r>
              <a:rPr lang="ru-RU" sz="2400" dirty="0"/>
              <a:t>3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806450" y="5645150"/>
            <a:ext cx="5988050" cy="663575"/>
            <a:chOff x="433" y="3902"/>
            <a:chExt cx="3772" cy="418"/>
          </a:xfrm>
        </p:grpSpPr>
        <p:sp>
          <p:nvSpPr>
            <p:cNvPr id="19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3478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ru-RU" sz="2400" dirty="0"/>
                <a:t>  Видео и звук – отдельные файлы!</a:t>
              </a:r>
            </a:p>
          </p:txBody>
        </p:sp>
        <p:sp>
          <p:nvSpPr>
            <p:cNvPr id="124945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  <a:endParaRPr lang="ru-RU" sz="44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1" name="Скругленная прямоугольная выноска 20"/>
          <p:cNvSpPr/>
          <p:nvPr/>
        </p:nvSpPr>
        <p:spPr bwMode="auto">
          <a:xfrm flipH="1">
            <a:off x="4090988" y="5073650"/>
            <a:ext cx="4545012" cy="577850"/>
          </a:xfrm>
          <a:prstGeom prst="wedgeRoundRectCallout">
            <a:avLst>
              <a:gd name="adj1" fmla="val 36697"/>
              <a:gd name="adj2" fmla="val 82612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400" dirty="0"/>
              <a:t>PowerPoint </a:t>
            </a:r>
            <a:r>
              <a:rPr lang="ru-RU" sz="2400" dirty="0"/>
              <a:t>может внедрять!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318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  <p:bldP spid="16" grpId="0" animBg="1"/>
      <p:bldP spid="17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анимация?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8300" y="1127134"/>
            <a:ext cx="8458200" cy="9540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6700" indent="-266700">
              <a:defRPr/>
            </a:pPr>
            <a:r>
              <a:rPr lang="ru-RU" sz="2800" b="1" dirty="0">
                <a:latin typeface="Arial" pitchFamily="34" charset="0"/>
              </a:rPr>
              <a:t>Анимация </a:t>
            </a:r>
            <a:r>
              <a:rPr lang="ru-RU" sz="2800" dirty="0">
                <a:latin typeface="Arial" pitchFamily="34" charset="0"/>
              </a:rPr>
              <a:t>(фр. </a:t>
            </a:r>
            <a:r>
              <a:rPr lang="sq-AL" sz="2800" i="1" dirty="0">
                <a:latin typeface="Arial" pitchFamily="34" charset="0"/>
              </a:rPr>
              <a:t>animation</a:t>
            </a:r>
            <a:r>
              <a:rPr lang="sq-AL" sz="2800" dirty="0">
                <a:latin typeface="Arial" pitchFamily="34" charset="0"/>
              </a:rPr>
              <a:t> — </a:t>
            </a:r>
            <a:r>
              <a:rPr lang="ru-RU" sz="2800" dirty="0">
                <a:latin typeface="Arial" pitchFamily="34" charset="0"/>
              </a:rPr>
              <a:t>оживление)</a:t>
            </a:r>
            <a:r>
              <a:rPr lang="ru-RU" sz="2800" b="1" dirty="0">
                <a:latin typeface="Arial" pitchFamily="34" charset="0"/>
              </a:rPr>
              <a:t> </a:t>
            </a:r>
            <a:r>
              <a:rPr lang="ru-RU" sz="2800" dirty="0">
                <a:latin typeface="Arial" pitchFamily="34" charset="0"/>
              </a:rPr>
              <a:t>– это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ru-RU" sz="2800" dirty="0">
                <a:latin typeface="Arial" pitchFamily="34" charset="0"/>
              </a:rPr>
              <a:t>оживление изображения на экране.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95300" y="2159009"/>
            <a:ext cx="83439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Aft>
                <a:spcPts val="1200"/>
              </a:spcAft>
              <a:buFont typeface="Arial" charset="0"/>
              <a:buChar char="•"/>
            </a:pPr>
            <a:r>
              <a:rPr lang="ru-RU" sz="2800"/>
              <a:t>Анимация — это всегда хорошо и интересно?</a:t>
            </a:r>
          </a:p>
          <a:p>
            <a:pPr marL="266700" indent="-266700">
              <a:spcAft>
                <a:spcPts val="1200"/>
              </a:spcAft>
              <a:buFont typeface="Arial" charset="0"/>
              <a:buChar char="•"/>
            </a:pPr>
            <a:r>
              <a:rPr lang="ru-RU" sz="2800"/>
              <a:t>Анимация должна облегчать восприятие информации?</a:t>
            </a:r>
          </a:p>
          <a:p>
            <a:pPr marL="266700" indent="-266700">
              <a:spcAft>
                <a:spcPts val="1200"/>
              </a:spcAft>
              <a:buFont typeface="Arial" charset="0"/>
              <a:buChar char="•"/>
            </a:pPr>
            <a:r>
              <a:rPr lang="ru-RU" sz="2800"/>
              <a:t>Анимация сильно отвлекает внимание слушателей?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29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Последовательное появление объектов</a:t>
            </a:r>
          </a:p>
        </p:txBody>
      </p:sp>
      <p:pic>
        <p:nvPicPr>
          <p:cNvPr id="126980" name="Picture 2" descr="&amp;Kcy;&amp;acy;&amp;rcy;&amp;tcy;&amp;icy;&amp;ncy;&amp;kcy;&amp;icy; &amp;pcy;&amp;ocy; &amp;zcy;&amp;acy;&amp;pcy;&amp;rcy;&amp;ocy;&amp;scy;&amp;ucy; &amp;kcy;&amp;ocy;&amp;tcy; &amp;icy;&amp;zcy; &amp;shcy;&amp;rcy;&amp;iecy;&amp;kcy;&amp;acy;"/>
          <p:cNvPicPr>
            <a:picLocks noChangeAspect="1" noChangeArrowheads="1"/>
          </p:cNvPicPr>
          <p:nvPr/>
        </p:nvPicPr>
        <p:blipFill>
          <a:blip r:embed="rId2"/>
          <a:srcRect l="11742" r="10985"/>
          <a:stretch>
            <a:fillRect/>
          </a:stretch>
        </p:blipFill>
        <p:spPr bwMode="auto">
          <a:xfrm>
            <a:off x="444500" y="1752608"/>
            <a:ext cx="10795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54175" y="2001846"/>
            <a:ext cx="1420813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Котики</a:t>
            </a:r>
            <a:endParaRPr lang="ru-RU" sz="1600" b="1" dirty="0">
              <a:latin typeface="Arial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 flipH="1">
            <a:off x="4102100" y="1762133"/>
            <a:ext cx="3810000" cy="996950"/>
          </a:xfrm>
          <a:prstGeom prst="wedgeRoundRectCallout">
            <a:avLst>
              <a:gd name="adj1" fmla="val 78442"/>
              <a:gd name="adj2" fmla="val 1931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/>
              <a:t>Изменение цвета текста, фона, линий…</a:t>
            </a:r>
          </a:p>
        </p:txBody>
      </p:sp>
      <p:pic>
        <p:nvPicPr>
          <p:cNvPr id="45060" name="Picture 4" descr="&amp;Kcy;&amp;acy;&amp;rcy;&amp;tcy;&amp;icy;&amp;ncy;&amp;kcy;&amp;icy; &amp;pcy;&amp;ocy; &amp;zcy;&amp;acy;&amp;pcy;&amp;rcy;&amp;ocy;&amp;scy;&amp;ucy; &amp;scy;&amp;ocy;&amp;bcy;&amp;acy;&amp;ch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2949583"/>
            <a:ext cx="10795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54175" y="3360746"/>
            <a:ext cx="1693863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Собачки</a:t>
            </a:r>
            <a:endParaRPr lang="ru-RU" sz="1600" b="1" dirty="0">
              <a:latin typeface="Arial" pitchFamily="34" charset="0"/>
            </a:endParaRPr>
          </a:p>
        </p:txBody>
      </p:sp>
      <p:pic>
        <p:nvPicPr>
          <p:cNvPr id="9" name="Picture 2" descr="&amp;Kcy;&amp;acy;&amp;rcy;&amp;tcy;&amp;icy;&amp;ncy;&amp;kcy;&amp;icy; &amp;pcy;&amp;ocy; &amp;zcy;&amp;acy;&amp;pcy;&amp;rcy;&amp;ocy;&amp;scy;&amp;ucy; &amp;kcy;&amp;ocy;&amp;tcy; &amp;icy;&amp;zcy; &amp;shcy;&amp;rcy;&amp;iecy;&amp;kcy;&amp;acy;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11742" r="10985"/>
          <a:stretch>
            <a:fillRect/>
          </a:stretch>
        </p:blipFill>
        <p:spPr bwMode="auto">
          <a:xfrm>
            <a:off x="444500" y="1752608"/>
            <a:ext cx="10795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702050" y="3273433"/>
            <a:ext cx="3790950" cy="936625"/>
            <a:chOff x="433" y="3902"/>
            <a:chExt cx="2388" cy="590"/>
          </a:xfrm>
        </p:grpSpPr>
        <p:sp>
          <p:nvSpPr>
            <p:cNvPr id="11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2094" cy="5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ru-RU" sz="2400" dirty="0"/>
                <a:t>  Говорим о котиках, остальное убрали!</a:t>
              </a:r>
            </a:p>
          </p:txBody>
        </p:sp>
        <p:sp>
          <p:nvSpPr>
            <p:cNvPr id="126988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  <a:endParaRPr 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06400" y="1482745"/>
            <a:ext cx="3708400" cy="13239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0000"/>
                </a:solidFill>
              </a:rPr>
              <a:t>Сайт </a:t>
            </a:r>
            <a:r>
              <a:rPr lang="ru-RU" sz="2000" dirty="0" err="1">
                <a:solidFill>
                  <a:srgbClr val="000000"/>
                </a:solidFill>
              </a:rPr>
              <a:t>ВКонтакте</a:t>
            </a:r>
            <a:r>
              <a:rPr lang="ru-RU" sz="2000" dirty="0">
                <a:solidFill>
                  <a:srgbClr val="000000"/>
                </a:solidFill>
              </a:rPr>
              <a:t> попросил снова ввести логин и пароль. Что вы сделаете?</a:t>
            </a: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ru-RU" sz="2000" i="1" dirty="0">
                <a:solidFill>
                  <a:srgbClr val="000000"/>
                </a:solidFill>
              </a:rPr>
              <a:t>Введу, раз так нужно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  <a:endParaRPr lang="ru-RU" sz="1600" dirty="0"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41900" y="1482745"/>
            <a:ext cx="3708400" cy="13239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0000"/>
                </a:solidFill>
              </a:rPr>
              <a:t>Сайт </a:t>
            </a:r>
            <a:r>
              <a:rPr lang="ru-RU" sz="2000" dirty="0" err="1">
                <a:solidFill>
                  <a:srgbClr val="000000"/>
                </a:solidFill>
              </a:rPr>
              <a:t>ВКонтакте</a:t>
            </a:r>
            <a:r>
              <a:rPr lang="ru-RU" sz="2000" dirty="0">
                <a:solidFill>
                  <a:srgbClr val="000000"/>
                </a:solidFill>
              </a:rPr>
              <a:t> попросил снова ввести логин и пароль. Что вы сделаете?</a:t>
            </a: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ru-RU" sz="2000" i="1" dirty="0">
                <a:solidFill>
                  <a:srgbClr val="000000"/>
                </a:solidFill>
              </a:rPr>
              <a:t>Введу, раз так нужно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  <a:endParaRPr lang="ru-RU" sz="1600" dirty="0">
              <a:latin typeface="Arial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4368800" y="2112982"/>
            <a:ext cx="469900" cy="241300"/>
          </a:xfrm>
          <a:prstGeom prst="rightArrow">
            <a:avLst/>
          </a:prstGeom>
          <a:ln>
            <a:headEnd type="none" w="med" len="med"/>
            <a:tailEnd type="triangle" w="lg" len="lg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359400" y="2608282"/>
            <a:ext cx="2768600" cy="0"/>
          </a:xfrm>
          <a:custGeom>
            <a:avLst/>
            <a:gdLst>
              <a:gd name="T0" fmla="*/ 0 w 2768600"/>
              <a:gd name="T1" fmla="*/ 0 h 12700"/>
              <a:gd name="T2" fmla="*/ 2768600 w 2768600"/>
              <a:gd name="T3" fmla="*/ 0 h 12700"/>
              <a:gd name="T4" fmla="*/ 0 60000 65536"/>
              <a:gd name="T5" fmla="*/ 0 60000 65536"/>
              <a:gd name="T6" fmla="*/ 0 w 2768600"/>
              <a:gd name="T7" fmla="*/ 0 h 12700"/>
              <a:gd name="T8" fmla="*/ 2768600 w 2768600"/>
              <a:gd name="T9" fmla="*/ 0 h 127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8600" h="12700">
                <a:moveTo>
                  <a:pt x="0" y="0"/>
                </a:moveTo>
                <a:lnTo>
                  <a:pt x="2768600" y="1270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6400" y="3286145"/>
            <a:ext cx="3695700" cy="29289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</a:rPr>
              <a:t>Опасности в Интернете</a:t>
            </a: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</a:rPr>
              <a:t>Сообщения с вредоносными ссылками</a:t>
            </a:r>
            <a:endParaRPr lang="ru-RU" sz="1600" dirty="0">
              <a:latin typeface="Arial" pitchFamily="34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 bwMode="auto">
          <a:xfrm flipH="1">
            <a:off x="711200" y="4570432"/>
            <a:ext cx="3187700" cy="1327150"/>
          </a:xfrm>
          <a:prstGeom prst="wedgeRoundRectCallout">
            <a:avLst>
              <a:gd name="adj1" fmla="val 38231"/>
              <a:gd name="adj2" fmla="val -72881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000" dirty="0"/>
              <a:t>Открывай скорее фотки с последнего летнего лагеря. Там ТАКОЕ: 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hlinkClick r:id="rId2"/>
              </a:rPr>
              <a:t>fotki.leto.123.ru</a:t>
            </a:r>
            <a:endParaRPr lang="ru-RU" sz="2000" dirty="0"/>
          </a:p>
        </p:txBody>
      </p:sp>
      <p:sp>
        <p:nvSpPr>
          <p:cNvPr id="20" name="Стрелка вправо 19"/>
          <p:cNvSpPr/>
          <p:nvPr/>
        </p:nvSpPr>
        <p:spPr bwMode="auto">
          <a:xfrm>
            <a:off x="4368800" y="4449782"/>
            <a:ext cx="469900" cy="241300"/>
          </a:xfrm>
          <a:prstGeom prst="rightArrow">
            <a:avLst/>
          </a:prstGeom>
          <a:ln>
            <a:headEnd type="none" w="med" len="med"/>
            <a:tailEnd type="triangle" w="lg" len="lg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41900" y="3286145"/>
            <a:ext cx="3695700" cy="29289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</a:rPr>
              <a:t>Опасности в Интернете</a:t>
            </a: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</a:rPr>
              <a:t>Сообщения с вредоносными ссылками</a:t>
            </a:r>
            <a:endParaRPr lang="en-US" sz="2000" dirty="0">
              <a:solidFill>
                <a:srgbClr val="000000"/>
              </a:solidFill>
            </a:endParaRP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ru-RU" sz="2000" dirty="0" err="1">
                <a:solidFill>
                  <a:srgbClr val="000000"/>
                </a:solidFill>
              </a:rPr>
              <a:t>Фишинговые</a:t>
            </a:r>
            <a:r>
              <a:rPr lang="ru-RU" sz="2000" dirty="0">
                <a:solidFill>
                  <a:srgbClr val="000000"/>
                </a:solidFill>
              </a:rPr>
              <a:t> сайты</a:t>
            </a:r>
            <a:endParaRPr lang="ru-RU" sz="1600" dirty="0">
              <a:latin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Последовательное появление объектов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71513" y="3000375"/>
            <a:ext cx="2357437" cy="1630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Китай</a:t>
            </a:r>
          </a:p>
          <a:p>
            <a:pPr>
              <a:defRPr/>
            </a:pPr>
            <a:r>
              <a:rPr lang="ru-RU" sz="2400" dirty="0">
                <a:latin typeface="Arial" pitchFamily="34" charset="0"/>
              </a:rPr>
              <a:t>93 </a:t>
            </a:r>
            <a:r>
              <a:rPr lang="ru-RU" sz="2400" dirty="0" err="1">
                <a:latin typeface="Arial" pitchFamily="34" charset="0"/>
              </a:rPr>
              <a:t>петафлопс</a:t>
            </a:r>
            <a:endParaRPr lang="ru-RU" sz="2400" dirty="0">
              <a:latin typeface="Arial" pitchFamily="34" charset="0"/>
            </a:endParaRPr>
          </a:p>
          <a:p>
            <a:pPr>
              <a:defRPr/>
            </a:pPr>
            <a:r>
              <a:rPr lang="ru-RU" sz="2400" dirty="0">
                <a:latin typeface="Arial" pitchFamily="34" charset="0"/>
              </a:rPr>
              <a:t>40960 проц.</a:t>
            </a:r>
          </a:p>
          <a:p>
            <a:pPr>
              <a:defRPr/>
            </a:pPr>
            <a:r>
              <a:rPr lang="ru-RU" sz="2400" dirty="0">
                <a:latin typeface="Arial" pitchFamily="34" charset="0"/>
              </a:rPr>
              <a:t>10,7 </a:t>
            </a:r>
            <a:r>
              <a:rPr lang="ru-RU" sz="2400" dirty="0" err="1">
                <a:latin typeface="Arial" pitchFamily="34" charset="0"/>
              </a:rPr>
              <a:t>млн</a:t>
            </a:r>
            <a:r>
              <a:rPr lang="ru-RU" sz="2400" dirty="0">
                <a:latin typeface="Arial" pitchFamily="34" charset="0"/>
              </a:rPr>
              <a:t> ядер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94063" y="3000375"/>
            <a:ext cx="2357437" cy="1630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Китай</a:t>
            </a:r>
          </a:p>
          <a:p>
            <a:pPr>
              <a:defRPr/>
            </a:pPr>
            <a:r>
              <a:rPr lang="ru-RU" sz="2400" dirty="0">
                <a:latin typeface="Arial" pitchFamily="34" charset="0"/>
              </a:rPr>
              <a:t>3</a:t>
            </a:r>
            <a:r>
              <a:rPr lang="en-US" sz="2400" dirty="0">
                <a:latin typeface="Arial" pitchFamily="34" charset="0"/>
              </a:rPr>
              <a:t>4</a:t>
            </a:r>
            <a:r>
              <a:rPr lang="ru-RU" sz="2400" dirty="0">
                <a:latin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</a:rPr>
              <a:t>петафлопс</a:t>
            </a:r>
            <a:endParaRPr lang="ru-RU" sz="2400" dirty="0">
              <a:latin typeface="Arial" pitchFamily="34" charset="0"/>
            </a:endParaRPr>
          </a:p>
          <a:p>
            <a:pPr>
              <a:defRPr/>
            </a:pPr>
            <a:r>
              <a:rPr lang="en-US" sz="2400" dirty="0">
                <a:latin typeface="Arial" pitchFamily="34" charset="0"/>
              </a:rPr>
              <a:t>32000</a:t>
            </a:r>
            <a:r>
              <a:rPr lang="ru-RU" sz="2400" dirty="0">
                <a:latin typeface="Arial" pitchFamily="34" charset="0"/>
              </a:rPr>
              <a:t> проц.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</a:rPr>
              <a:t>3</a:t>
            </a:r>
            <a:r>
              <a:rPr lang="ru-RU" sz="2400" dirty="0">
                <a:latin typeface="Arial" pitchFamily="34" charset="0"/>
              </a:rPr>
              <a:t>,</a:t>
            </a:r>
            <a:r>
              <a:rPr lang="en-US" sz="2400" dirty="0">
                <a:latin typeface="Arial" pitchFamily="34" charset="0"/>
              </a:rPr>
              <a:t>1</a:t>
            </a:r>
            <a:r>
              <a:rPr lang="ru-RU" sz="2400" dirty="0">
                <a:latin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</a:rPr>
              <a:t>млн</a:t>
            </a:r>
            <a:r>
              <a:rPr lang="ru-RU" sz="2400" dirty="0">
                <a:latin typeface="Arial" pitchFamily="34" charset="0"/>
              </a:rPr>
              <a:t> ядер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15025" y="3000375"/>
            <a:ext cx="2359025" cy="1630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Россия</a:t>
            </a:r>
          </a:p>
          <a:p>
            <a:pPr>
              <a:defRPr/>
            </a:pPr>
            <a:r>
              <a:rPr lang="ru-RU" sz="2400" dirty="0">
                <a:latin typeface="Arial" pitchFamily="34" charset="0"/>
              </a:rPr>
              <a:t>1,7 </a:t>
            </a:r>
            <a:r>
              <a:rPr lang="ru-RU" sz="2400" dirty="0" err="1">
                <a:latin typeface="Arial" pitchFamily="34" charset="0"/>
              </a:rPr>
              <a:t>петафлопс</a:t>
            </a:r>
            <a:endParaRPr lang="ru-RU" sz="2400" dirty="0">
              <a:latin typeface="Arial" pitchFamily="34" charset="0"/>
            </a:endParaRPr>
          </a:p>
          <a:p>
            <a:pPr>
              <a:defRPr/>
            </a:pPr>
            <a:r>
              <a:rPr lang="ru-RU" sz="2400" dirty="0">
                <a:latin typeface="Arial" pitchFamily="34" charset="0"/>
              </a:rPr>
              <a:t>10260 проц.</a:t>
            </a:r>
          </a:p>
          <a:p>
            <a:pPr>
              <a:defRPr/>
            </a:pPr>
            <a:r>
              <a:rPr lang="ru-RU" sz="2400" dirty="0">
                <a:latin typeface="Arial" pitchFamily="34" charset="0"/>
              </a:rPr>
              <a:t>44000 ядер</a:t>
            </a:r>
          </a:p>
        </p:txBody>
      </p:sp>
      <p:pic>
        <p:nvPicPr>
          <p:cNvPr id="48130" name="Picture 2" descr="http://moneyinc.com/wp-content/uploads/2016/06/sunway-supercomputer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2382838"/>
            <a:ext cx="7035800" cy="3959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90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Установка элемента на своё место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93700" y="795338"/>
            <a:ext cx="822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Суперкомпьютеры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389313" y="1312863"/>
            <a:ext cx="1962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333399"/>
                </a:solidFill>
              </a:rPr>
              <a:t>Tianhe-2</a:t>
            </a:r>
            <a:endParaRPr lang="ru-RU" sz="2400" b="1">
              <a:solidFill>
                <a:srgbClr val="333399"/>
              </a:solidFill>
            </a:endParaRPr>
          </a:p>
        </p:txBody>
      </p:sp>
      <p:pic>
        <p:nvPicPr>
          <p:cNvPr id="6" name="Picture 2" descr="http://www.top500.org/static/media/uploads/blog/tianhe-2-jack-dongarra-pd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163" y="2454275"/>
            <a:ext cx="7305675" cy="3959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070600" y="1312863"/>
            <a:ext cx="191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333399"/>
                </a:solidFill>
              </a:rPr>
              <a:t>Ломоносов</a:t>
            </a:r>
          </a:p>
        </p:txBody>
      </p:sp>
      <p:pic>
        <p:nvPicPr>
          <p:cNvPr id="8" name="Picture 4" descr="http://www.ferra.ru/images/263/2631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7900" y="2441575"/>
            <a:ext cx="7188200" cy="39592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838200" y="1312863"/>
            <a:ext cx="1962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333399"/>
                </a:solidFill>
              </a:rPr>
              <a:t>TaihuLight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8130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4.44444E-6 L -0.30417 -0.3 " pathEditMode="relative" ptsTypes="AA">
                                      <p:cBhvr>
                                        <p:cTn id="16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02153 -0.30834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26389 -0.3078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5" grpId="0"/>
      <p:bldP spid="7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Иллюстрация процесса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0550" y="1166813"/>
            <a:ext cx="7773988" cy="4302125"/>
            <a:chOff x="1979" y="804"/>
            <a:chExt cx="8841" cy="4891"/>
          </a:xfrm>
        </p:grpSpPr>
        <p:sp>
          <p:nvSpPr>
            <p:cNvPr id="130060" name="AutoShape 3"/>
            <p:cNvSpPr>
              <a:spLocks noChangeArrowheads="1"/>
            </p:cNvSpPr>
            <p:nvPr/>
          </p:nvSpPr>
          <p:spPr bwMode="auto">
            <a:xfrm>
              <a:off x="1979" y="804"/>
              <a:ext cx="8841" cy="4891"/>
            </a:xfrm>
            <a:prstGeom prst="roundRect">
              <a:avLst>
                <a:gd name="adj" fmla="val 5806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215" y="912"/>
              <a:ext cx="8368" cy="4675"/>
              <a:chOff x="2211" y="925"/>
              <a:chExt cx="8368" cy="4675"/>
            </a:xfrm>
          </p:grpSpPr>
          <p:sp>
            <p:nvSpPr>
              <p:cNvPr id="130062" name="Oval 5"/>
              <p:cNvSpPr>
                <a:spLocks noChangeArrowheads="1"/>
              </p:cNvSpPr>
              <p:nvPr/>
            </p:nvSpPr>
            <p:spPr bwMode="auto">
              <a:xfrm>
                <a:off x="2211" y="1013"/>
                <a:ext cx="452" cy="452"/>
              </a:xfrm>
              <a:prstGeom prst="ellipse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63" name="Oval 6"/>
              <p:cNvSpPr>
                <a:spLocks noChangeArrowheads="1"/>
              </p:cNvSpPr>
              <p:nvPr/>
            </p:nvSpPr>
            <p:spPr bwMode="auto">
              <a:xfrm>
                <a:off x="2219" y="5028"/>
                <a:ext cx="452" cy="452"/>
              </a:xfrm>
              <a:prstGeom prst="ellipse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64" name="Oval 7"/>
              <p:cNvSpPr>
                <a:spLocks noChangeArrowheads="1"/>
              </p:cNvSpPr>
              <p:nvPr/>
            </p:nvSpPr>
            <p:spPr bwMode="auto">
              <a:xfrm flipH="1">
                <a:off x="10119" y="1013"/>
                <a:ext cx="452" cy="452"/>
              </a:xfrm>
              <a:prstGeom prst="ellipse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65" name="Oval 8"/>
              <p:cNvSpPr>
                <a:spLocks noChangeArrowheads="1"/>
              </p:cNvSpPr>
              <p:nvPr/>
            </p:nvSpPr>
            <p:spPr bwMode="auto">
              <a:xfrm flipH="1">
                <a:off x="10127" y="5028"/>
                <a:ext cx="452" cy="452"/>
              </a:xfrm>
              <a:prstGeom prst="ellipse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66" name="Oval 9"/>
              <p:cNvSpPr>
                <a:spLocks noChangeArrowheads="1"/>
              </p:cNvSpPr>
              <p:nvPr/>
            </p:nvSpPr>
            <p:spPr bwMode="auto">
              <a:xfrm>
                <a:off x="6177" y="925"/>
                <a:ext cx="452" cy="452"/>
              </a:xfrm>
              <a:prstGeom prst="ellipse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67" name="Oval 10"/>
              <p:cNvSpPr>
                <a:spLocks noChangeArrowheads="1"/>
              </p:cNvSpPr>
              <p:nvPr/>
            </p:nvSpPr>
            <p:spPr bwMode="auto">
              <a:xfrm flipV="1">
                <a:off x="6177" y="5148"/>
                <a:ext cx="452" cy="452"/>
              </a:xfrm>
              <a:prstGeom prst="ellipse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237" y="1098"/>
                <a:ext cx="8297" cy="4304"/>
                <a:chOff x="2237" y="1098"/>
                <a:chExt cx="8297" cy="4304"/>
              </a:xfrm>
            </p:grpSpPr>
            <p:grpSp>
              <p:nvGrpSpPr>
                <p:cNvPr id="5" name="Group 12"/>
                <p:cNvGrpSpPr>
                  <a:grpSpLocks/>
                </p:cNvGrpSpPr>
                <p:nvPr/>
              </p:nvGrpSpPr>
              <p:grpSpPr bwMode="auto">
                <a:xfrm>
                  <a:off x="2383" y="1197"/>
                  <a:ext cx="8026" cy="4105"/>
                  <a:chOff x="2383" y="1225"/>
                  <a:chExt cx="8026" cy="4105"/>
                </a:xfrm>
              </p:grpSpPr>
              <p:grpSp>
                <p:nvGrpSpPr>
                  <p:cNvPr id="6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383" y="1225"/>
                    <a:ext cx="4075" cy="4105"/>
                    <a:chOff x="2383" y="1225"/>
                    <a:chExt cx="4075" cy="4105"/>
                  </a:xfrm>
                </p:grpSpPr>
                <p:sp>
                  <p:nvSpPr>
                    <p:cNvPr id="130080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2383" y="1225"/>
                      <a:ext cx="4075" cy="2641"/>
                    </a:xfrm>
                    <a:custGeom>
                      <a:avLst/>
                      <a:gdLst>
                        <a:gd name="T0" fmla="*/ 0 w 4075"/>
                        <a:gd name="T1" fmla="*/ 243 h 2641"/>
                        <a:gd name="T2" fmla="*/ 294 w 4075"/>
                        <a:gd name="T3" fmla="*/ 0 h 2641"/>
                        <a:gd name="T4" fmla="*/ 3812 w 4075"/>
                        <a:gd name="T5" fmla="*/ 0 h 2641"/>
                        <a:gd name="T6" fmla="*/ 4043 w 4075"/>
                        <a:gd name="T7" fmla="*/ 141 h 2641"/>
                        <a:gd name="T8" fmla="*/ 4075 w 4075"/>
                        <a:gd name="T9" fmla="*/ 2641 h 2641"/>
                        <a:gd name="T10" fmla="*/ 6 w 4075"/>
                        <a:gd name="T11" fmla="*/ 2637 h 2641"/>
                        <a:gd name="T12" fmla="*/ 0 w 4075"/>
                        <a:gd name="T13" fmla="*/ 243 h 264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75"/>
                        <a:gd name="T22" fmla="*/ 0 h 2641"/>
                        <a:gd name="T23" fmla="*/ 4075 w 4075"/>
                        <a:gd name="T24" fmla="*/ 2641 h 264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75" h="2641">
                          <a:moveTo>
                            <a:pt x="0" y="243"/>
                          </a:moveTo>
                          <a:cubicBezTo>
                            <a:pt x="0" y="243"/>
                            <a:pt x="277" y="300"/>
                            <a:pt x="294" y="0"/>
                          </a:cubicBezTo>
                          <a:cubicBezTo>
                            <a:pt x="2053" y="0"/>
                            <a:pt x="3812" y="0"/>
                            <a:pt x="3812" y="0"/>
                          </a:cubicBezTo>
                          <a:cubicBezTo>
                            <a:pt x="3865" y="135"/>
                            <a:pt x="3950" y="139"/>
                            <a:pt x="4043" y="141"/>
                          </a:cubicBezTo>
                          <a:lnTo>
                            <a:pt x="4075" y="2641"/>
                          </a:lnTo>
                          <a:lnTo>
                            <a:pt x="6" y="2637"/>
                          </a:lnTo>
                          <a:lnTo>
                            <a:pt x="0" y="243"/>
                          </a:lnTo>
                          <a:close/>
                        </a:path>
                      </a:pathLst>
                    </a:custGeom>
                    <a:solidFill>
                      <a:srgbClr val="029B6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0081" name="Freeform 15"/>
                    <p:cNvSpPr>
                      <a:spLocks/>
                    </p:cNvSpPr>
                    <p:nvPr/>
                  </p:nvSpPr>
                  <p:spPr bwMode="auto">
                    <a:xfrm flipV="1">
                      <a:off x="2383" y="2689"/>
                      <a:ext cx="4075" cy="2641"/>
                    </a:xfrm>
                    <a:custGeom>
                      <a:avLst/>
                      <a:gdLst>
                        <a:gd name="T0" fmla="*/ 0 w 4075"/>
                        <a:gd name="T1" fmla="*/ 243 h 2641"/>
                        <a:gd name="T2" fmla="*/ 294 w 4075"/>
                        <a:gd name="T3" fmla="*/ 0 h 2641"/>
                        <a:gd name="T4" fmla="*/ 3812 w 4075"/>
                        <a:gd name="T5" fmla="*/ 0 h 2641"/>
                        <a:gd name="T6" fmla="*/ 4043 w 4075"/>
                        <a:gd name="T7" fmla="*/ 141 h 2641"/>
                        <a:gd name="T8" fmla="*/ 4075 w 4075"/>
                        <a:gd name="T9" fmla="*/ 2641 h 2641"/>
                        <a:gd name="T10" fmla="*/ 6 w 4075"/>
                        <a:gd name="T11" fmla="*/ 2637 h 2641"/>
                        <a:gd name="T12" fmla="*/ 0 w 4075"/>
                        <a:gd name="T13" fmla="*/ 243 h 264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75"/>
                        <a:gd name="T22" fmla="*/ 0 h 2641"/>
                        <a:gd name="T23" fmla="*/ 4075 w 4075"/>
                        <a:gd name="T24" fmla="*/ 2641 h 264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75" h="2641">
                          <a:moveTo>
                            <a:pt x="0" y="243"/>
                          </a:moveTo>
                          <a:cubicBezTo>
                            <a:pt x="0" y="243"/>
                            <a:pt x="277" y="300"/>
                            <a:pt x="294" y="0"/>
                          </a:cubicBezTo>
                          <a:cubicBezTo>
                            <a:pt x="2053" y="0"/>
                            <a:pt x="3812" y="0"/>
                            <a:pt x="3812" y="0"/>
                          </a:cubicBezTo>
                          <a:cubicBezTo>
                            <a:pt x="3865" y="135"/>
                            <a:pt x="3950" y="139"/>
                            <a:pt x="4043" y="141"/>
                          </a:cubicBezTo>
                          <a:lnTo>
                            <a:pt x="4075" y="2641"/>
                          </a:lnTo>
                          <a:lnTo>
                            <a:pt x="6" y="2637"/>
                          </a:lnTo>
                          <a:lnTo>
                            <a:pt x="0" y="243"/>
                          </a:lnTo>
                          <a:close/>
                        </a:path>
                      </a:pathLst>
                    </a:custGeom>
                    <a:solidFill>
                      <a:srgbClr val="029B6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" name="Group 16"/>
                  <p:cNvGrpSpPr>
                    <a:grpSpLocks/>
                  </p:cNvGrpSpPr>
                  <p:nvPr/>
                </p:nvGrpSpPr>
                <p:grpSpPr bwMode="auto">
                  <a:xfrm flipH="1">
                    <a:off x="6334" y="1225"/>
                    <a:ext cx="4075" cy="4105"/>
                    <a:chOff x="2383" y="1225"/>
                    <a:chExt cx="4075" cy="4105"/>
                  </a:xfrm>
                </p:grpSpPr>
                <p:sp>
                  <p:nvSpPr>
                    <p:cNvPr id="130078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383" y="1225"/>
                      <a:ext cx="4075" cy="2641"/>
                    </a:xfrm>
                    <a:custGeom>
                      <a:avLst/>
                      <a:gdLst>
                        <a:gd name="T0" fmla="*/ 0 w 4075"/>
                        <a:gd name="T1" fmla="*/ 243 h 2641"/>
                        <a:gd name="T2" fmla="*/ 294 w 4075"/>
                        <a:gd name="T3" fmla="*/ 0 h 2641"/>
                        <a:gd name="T4" fmla="*/ 3812 w 4075"/>
                        <a:gd name="T5" fmla="*/ 0 h 2641"/>
                        <a:gd name="T6" fmla="*/ 4043 w 4075"/>
                        <a:gd name="T7" fmla="*/ 141 h 2641"/>
                        <a:gd name="T8" fmla="*/ 4075 w 4075"/>
                        <a:gd name="T9" fmla="*/ 2641 h 2641"/>
                        <a:gd name="T10" fmla="*/ 6 w 4075"/>
                        <a:gd name="T11" fmla="*/ 2637 h 2641"/>
                        <a:gd name="T12" fmla="*/ 0 w 4075"/>
                        <a:gd name="T13" fmla="*/ 243 h 264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75"/>
                        <a:gd name="T22" fmla="*/ 0 h 2641"/>
                        <a:gd name="T23" fmla="*/ 4075 w 4075"/>
                        <a:gd name="T24" fmla="*/ 2641 h 264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75" h="2641">
                          <a:moveTo>
                            <a:pt x="0" y="243"/>
                          </a:moveTo>
                          <a:cubicBezTo>
                            <a:pt x="0" y="243"/>
                            <a:pt x="277" y="300"/>
                            <a:pt x="294" y="0"/>
                          </a:cubicBezTo>
                          <a:cubicBezTo>
                            <a:pt x="2053" y="0"/>
                            <a:pt x="3812" y="0"/>
                            <a:pt x="3812" y="0"/>
                          </a:cubicBezTo>
                          <a:cubicBezTo>
                            <a:pt x="3865" y="135"/>
                            <a:pt x="3950" y="139"/>
                            <a:pt x="4043" y="141"/>
                          </a:cubicBezTo>
                          <a:lnTo>
                            <a:pt x="4075" y="2641"/>
                          </a:lnTo>
                          <a:lnTo>
                            <a:pt x="6" y="2637"/>
                          </a:lnTo>
                          <a:lnTo>
                            <a:pt x="0" y="243"/>
                          </a:lnTo>
                          <a:close/>
                        </a:path>
                      </a:pathLst>
                    </a:custGeom>
                    <a:solidFill>
                      <a:srgbClr val="029B6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0079" name="Freeform 18"/>
                    <p:cNvSpPr>
                      <a:spLocks/>
                    </p:cNvSpPr>
                    <p:nvPr/>
                  </p:nvSpPr>
                  <p:spPr bwMode="auto">
                    <a:xfrm flipV="1">
                      <a:off x="2383" y="2689"/>
                      <a:ext cx="4075" cy="2641"/>
                    </a:xfrm>
                    <a:custGeom>
                      <a:avLst/>
                      <a:gdLst>
                        <a:gd name="T0" fmla="*/ 0 w 4075"/>
                        <a:gd name="T1" fmla="*/ 243 h 2641"/>
                        <a:gd name="T2" fmla="*/ 294 w 4075"/>
                        <a:gd name="T3" fmla="*/ 0 h 2641"/>
                        <a:gd name="T4" fmla="*/ 3812 w 4075"/>
                        <a:gd name="T5" fmla="*/ 0 h 2641"/>
                        <a:gd name="T6" fmla="*/ 4043 w 4075"/>
                        <a:gd name="T7" fmla="*/ 141 h 2641"/>
                        <a:gd name="T8" fmla="*/ 4075 w 4075"/>
                        <a:gd name="T9" fmla="*/ 2641 h 2641"/>
                        <a:gd name="T10" fmla="*/ 6 w 4075"/>
                        <a:gd name="T11" fmla="*/ 2637 h 2641"/>
                        <a:gd name="T12" fmla="*/ 0 w 4075"/>
                        <a:gd name="T13" fmla="*/ 243 h 264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75"/>
                        <a:gd name="T22" fmla="*/ 0 h 2641"/>
                        <a:gd name="T23" fmla="*/ 4075 w 4075"/>
                        <a:gd name="T24" fmla="*/ 2641 h 264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75" h="2641">
                          <a:moveTo>
                            <a:pt x="0" y="243"/>
                          </a:moveTo>
                          <a:cubicBezTo>
                            <a:pt x="0" y="243"/>
                            <a:pt x="277" y="300"/>
                            <a:pt x="294" y="0"/>
                          </a:cubicBezTo>
                          <a:cubicBezTo>
                            <a:pt x="2053" y="0"/>
                            <a:pt x="3812" y="0"/>
                            <a:pt x="3812" y="0"/>
                          </a:cubicBezTo>
                          <a:cubicBezTo>
                            <a:pt x="3865" y="135"/>
                            <a:pt x="3950" y="139"/>
                            <a:pt x="4043" y="141"/>
                          </a:cubicBezTo>
                          <a:lnTo>
                            <a:pt x="4075" y="2641"/>
                          </a:lnTo>
                          <a:lnTo>
                            <a:pt x="6" y="2637"/>
                          </a:lnTo>
                          <a:lnTo>
                            <a:pt x="0" y="243"/>
                          </a:lnTo>
                          <a:close/>
                        </a:path>
                      </a:pathLst>
                    </a:custGeom>
                    <a:solidFill>
                      <a:srgbClr val="029B6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30070" name="Freeform 19"/>
                <p:cNvSpPr>
                  <a:spLocks/>
                </p:cNvSpPr>
                <p:nvPr/>
              </p:nvSpPr>
              <p:spPr bwMode="auto">
                <a:xfrm>
                  <a:off x="2582" y="1098"/>
                  <a:ext cx="3636" cy="153"/>
                </a:xfrm>
                <a:custGeom>
                  <a:avLst/>
                  <a:gdLst>
                    <a:gd name="T0" fmla="*/ 0 w 3636"/>
                    <a:gd name="T1" fmla="*/ 0 h 105"/>
                    <a:gd name="T2" fmla="*/ 3636 w 3636"/>
                    <a:gd name="T3" fmla="*/ 0 h 105"/>
                    <a:gd name="T4" fmla="*/ 3636 w 3636"/>
                    <a:gd name="T5" fmla="*/ 153 h 105"/>
                    <a:gd name="T6" fmla="*/ 89 w 3636"/>
                    <a:gd name="T7" fmla="*/ 153 h 105"/>
                    <a:gd name="T8" fmla="*/ 0 w 3636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6"/>
                    <a:gd name="T16" fmla="*/ 0 h 105"/>
                    <a:gd name="T17" fmla="*/ 3636 w 3636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6" h="105">
                      <a:moveTo>
                        <a:pt x="0" y="0"/>
                      </a:moveTo>
                      <a:lnTo>
                        <a:pt x="3636" y="0"/>
                      </a:lnTo>
                      <a:lnTo>
                        <a:pt x="3636" y="105"/>
                      </a:lnTo>
                      <a:lnTo>
                        <a:pt x="89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AC6A"/>
                    </a:gs>
                    <a:gs pos="100000">
                      <a:srgbClr val="03DB89"/>
                    </a:gs>
                  </a:gsLst>
                  <a:lin ang="5400000" scaled="1"/>
                </a:gradFill>
                <a:ln w="9525">
                  <a:solidFill>
                    <a:srgbClr val="029B6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71" name="Freeform 20"/>
                <p:cNvSpPr>
                  <a:spLocks/>
                </p:cNvSpPr>
                <p:nvPr/>
              </p:nvSpPr>
              <p:spPr bwMode="auto">
                <a:xfrm flipV="1">
                  <a:off x="2582" y="5249"/>
                  <a:ext cx="3636" cy="153"/>
                </a:xfrm>
                <a:custGeom>
                  <a:avLst/>
                  <a:gdLst>
                    <a:gd name="T0" fmla="*/ 0 w 3636"/>
                    <a:gd name="T1" fmla="*/ 0 h 105"/>
                    <a:gd name="T2" fmla="*/ 3636 w 3636"/>
                    <a:gd name="T3" fmla="*/ 0 h 105"/>
                    <a:gd name="T4" fmla="*/ 3636 w 3636"/>
                    <a:gd name="T5" fmla="*/ 153 h 105"/>
                    <a:gd name="T6" fmla="*/ 89 w 3636"/>
                    <a:gd name="T7" fmla="*/ 153 h 105"/>
                    <a:gd name="T8" fmla="*/ 0 w 3636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6"/>
                    <a:gd name="T16" fmla="*/ 0 h 105"/>
                    <a:gd name="T17" fmla="*/ 3636 w 3636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6" h="105">
                      <a:moveTo>
                        <a:pt x="0" y="0"/>
                      </a:moveTo>
                      <a:lnTo>
                        <a:pt x="3636" y="0"/>
                      </a:lnTo>
                      <a:lnTo>
                        <a:pt x="3636" y="105"/>
                      </a:lnTo>
                      <a:lnTo>
                        <a:pt x="89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AC6A"/>
                    </a:gs>
                    <a:gs pos="100000">
                      <a:srgbClr val="03DB89"/>
                    </a:gs>
                  </a:gsLst>
                  <a:lin ang="5400000" scaled="1"/>
                </a:gradFill>
                <a:ln w="9525">
                  <a:solidFill>
                    <a:srgbClr val="029B6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72" name="Freeform 21"/>
                <p:cNvSpPr>
                  <a:spLocks/>
                </p:cNvSpPr>
                <p:nvPr/>
              </p:nvSpPr>
              <p:spPr bwMode="auto">
                <a:xfrm flipH="1" flipV="1">
                  <a:off x="6580" y="5249"/>
                  <a:ext cx="3636" cy="153"/>
                </a:xfrm>
                <a:custGeom>
                  <a:avLst/>
                  <a:gdLst>
                    <a:gd name="T0" fmla="*/ 0 w 3636"/>
                    <a:gd name="T1" fmla="*/ 0 h 105"/>
                    <a:gd name="T2" fmla="*/ 3636 w 3636"/>
                    <a:gd name="T3" fmla="*/ 0 h 105"/>
                    <a:gd name="T4" fmla="*/ 3636 w 3636"/>
                    <a:gd name="T5" fmla="*/ 153 h 105"/>
                    <a:gd name="T6" fmla="*/ 89 w 3636"/>
                    <a:gd name="T7" fmla="*/ 153 h 105"/>
                    <a:gd name="T8" fmla="*/ 0 w 3636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6"/>
                    <a:gd name="T16" fmla="*/ 0 h 105"/>
                    <a:gd name="T17" fmla="*/ 3636 w 3636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6" h="105">
                      <a:moveTo>
                        <a:pt x="0" y="0"/>
                      </a:moveTo>
                      <a:lnTo>
                        <a:pt x="3636" y="0"/>
                      </a:lnTo>
                      <a:lnTo>
                        <a:pt x="3636" y="105"/>
                      </a:lnTo>
                      <a:lnTo>
                        <a:pt x="89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AC6A"/>
                    </a:gs>
                    <a:gs pos="100000">
                      <a:srgbClr val="03DB89"/>
                    </a:gs>
                  </a:gsLst>
                  <a:lin ang="5400000" scaled="1"/>
                </a:gradFill>
                <a:ln w="9525">
                  <a:solidFill>
                    <a:srgbClr val="029B6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73" name="Freeform 22"/>
                <p:cNvSpPr>
                  <a:spLocks/>
                </p:cNvSpPr>
                <p:nvPr/>
              </p:nvSpPr>
              <p:spPr bwMode="auto">
                <a:xfrm>
                  <a:off x="2237" y="1320"/>
                  <a:ext cx="156" cy="3827"/>
                </a:xfrm>
                <a:custGeom>
                  <a:avLst/>
                  <a:gdLst>
                    <a:gd name="T0" fmla="*/ 3 w 156"/>
                    <a:gd name="T1" fmla="*/ 3827 h 3827"/>
                    <a:gd name="T2" fmla="*/ 0 w 156"/>
                    <a:gd name="T3" fmla="*/ 0 h 3827"/>
                    <a:gd name="T4" fmla="*/ 147 w 156"/>
                    <a:gd name="T5" fmla="*/ 124 h 3827"/>
                    <a:gd name="T6" fmla="*/ 156 w 156"/>
                    <a:gd name="T7" fmla="*/ 3738 h 3827"/>
                    <a:gd name="T8" fmla="*/ 3 w 156"/>
                    <a:gd name="T9" fmla="*/ 3827 h 38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6"/>
                    <a:gd name="T16" fmla="*/ 0 h 3827"/>
                    <a:gd name="T17" fmla="*/ 156 w 156"/>
                    <a:gd name="T18" fmla="*/ 3827 h 38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6" h="3827">
                      <a:moveTo>
                        <a:pt x="3" y="3827"/>
                      </a:moveTo>
                      <a:lnTo>
                        <a:pt x="0" y="0"/>
                      </a:lnTo>
                      <a:lnTo>
                        <a:pt x="147" y="124"/>
                      </a:lnTo>
                      <a:lnTo>
                        <a:pt x="156" y="3738"/>
                      </a:lnTo>
                      <a:lnTo>
                        <a:pt x="3" y="38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AC6A"/>
                    </a:gs>
                    <a:gs pos="100000">
                      <a:srgbClr val="03DB89"/>
                    </a:gs>
                  </a:gsLst>
                  <a:lin ang="5400000" scaled="1"/>
                </a:gradFill>
                <a:ln w="9525">
                  <a:solidFill>
                    <a:srgbClr val="029B6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74" name="Freeform 23"/>
                <p:cNvSpPr>
                  <a:spLocks/>
                </p:cNvSpPr>
                <p:nvPr/>
              </p:nvSpPr>
              <p:spPr bwMode="auto">
                <a:xfrm flipH="1">
                  <a:off x="10378" y="1312"/>
                  <a:ext cx="156" cy="3827"/>
                </a:xfrm>
                <a:custGeom>
                  <a:avLst/>
                  <a:gdLst>
                    <a:gd name="T0" fmla="*/ 3 w 156"/>
                    <a:gd name="T1" fmla="*/ 3827 h 3827"/>
                    <a:gd name="T2" fmla="*/ 0 w 156"/>
                    <a:gd name="T3" fmla="*/ 0 h 3827"/>
                    <a:gd name="T4" fmla="*/ 147 w 156"/>
                    <a:gd name="T5" fmla="*/ 124 h 3827"/>
                    <a:gd name="T6" fmla="*/ 156 w 156"/>
                    <a:gd name="T7" fmla="*/ 3738 h 3827"/>
                    <a:gd name="T8" fmla="*/ 3 w 156"/>
                    <a:gd name="T9" fmla="*/ 3827 h 38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6"/>
                    <a:gd name="T16" fmla="*/ 0 h 3827"/>
                    <a:gd name="T17" fmla="*/ 156 w 156"/>
                    <a:gd name="T18" fmla="*/ 3827 h 38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6" h="3827">
                      <a:moveTo>
                        <a:pt x="3" y="3827"/>
                      </a:moveTo>
                      <a:lnTo>
                        <a:pt x="0" y="0"/>
                      </a:lnTo>
                      <a:lnTo>
                        <a:pt x="147" y="124"/>
                      </a:lnTo>
                      <a:lnTo>
                        <a:pt x="156" y="3738"/>
                      </a:lnTo>
                      <a:lnTo>
                        <a:pt x="3" y="38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AC6A"/>
                    </a:gs>
                    <a:gs pos="100000">
                      <a:srgbClr val="03DB89"/>
                    </a:gs>
                  </a:gsLst>
                  <a:lin ang="5400000" scaled="1"/>
                </a:gradFill>
                <a:ln w="9525">
                  <a:solidFill>
                    <a:srgbClr val="029B6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075" name="Freeform 24"/>
                <p:cNvSpPr>
                  <a:spLocks/>
                </p:cNvSpPr>
                <p:nvPr/>
              </p:nvSpPr>
              <p:spPr bwMode="auto">
                <a:xfrm flipH="1">
                  <a:off x="6580" y="1098"/>
                  <a:ext cx="3636" cy="153"/>
                </a:xfrm>
                <a:custGeom>
                  <a:avLst/>
                  <a:gdLst>
                    <a:gd name="T0" fmla="*/ 0 w 3636"/>
                    <a:gd name="T1" fmla="*/ 0 h 105"/>
                    <a:gd name="T2" fmla="*/ 3636 w 3636"/>
                    <a:gd name="T3" fmla="*/ 0 h 105"/>
                    <a:gd name="T4" fmla="*/ 3636 w 3636"/>
                    <a:gd name="T5" fmla="*/ 153 h 105"/>
                    <a:gd name="T6" fmla="*/ 89 w 3636"/>
                    <a:gd name="T7" fmla="*/ 153 h 105"/>
                    <a:gd name="T8" fmla="*/ 0 w 3636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6"/>
                    <a:gd name="T16" fmla="*/ 0 h 105"/>
                    <a:gd name="T17" fmla="*/ 3636 w 3636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6" h="105">
                      <a:moveTo>
                        <a:pt x="0" y="0"/>
                      </a:moveTo>
                      <a:lnTo>
                        <a:pt x="3636" y="0"/>
                      </a:lnTo>
                      <a:lnTo>
                        <a:pt x="3636" y="105"/>
                      </a:lnTo>
                      <a:lnTo>
                        <a:pt x="89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AC6A"/>
                    </a:gs>
                    <a:gs pos="100000">
                      <a:srgbClr val="03DB89"/>
                    </a:gs>
                  </a:gsLst>
                  <a:lin ang="5400000" scaled="1"/>
                </a:gradFill>
                <a:ln w="9525">
                  <a:solidFill>
                    <a:srgbClr val="029B6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7" name="Полилиния 26"/>
          <p:cNvSpPr/>
          <p:nvPr/>
        </p:nvSpPr>
        <p:spPr bwMode="auto">
          <a:xfrm>
            <a:off x="1460500" y="1679575"/>
            <a:ext cx="6526213" cy="3409950"/>
          </a:xfrm>
          <a:custGeom>
            <a:avLst/>
            <a:gdLst>
              <a:gd name="connsiteX0" fmla="*/ 7028762 w 7028762"/>
              <a:gd name="connsiteY0" fmla="*/ 3536415 h 3536415"/>
              <a:gd name="connsiteX1" fmla="*/ 4527933 w 7028762"/>
              <a:gd name="connsiteY1" fmla="*/ 0 h 3536415"/>
              <a:gd name="connsiteX2" fmla="*/ 1894902 w 7028762"/>
              <a:gd name="connsiteY2" fmla="*/ 3536415 h 3536415"/>
              <a:gd name="connsiteX3" fmla="*/ 0 w 7028762"/>
              <a:gd name="connsiteY3" fmla="*/ 1255923 h 3536415"/>
              <a:gd name="connsiteX4" fmla="*/ 1377109 w 7028762"/>
              <a:gd name="connsiteY4" fmla="*/ 0 h 3536415"/>
              <a:gd name="connsiteX5" fmla="*/ 4472849 w 7028762"/>
              <a:gd name="connsiteY5" fmla="*/ 3139808 h 3536415"/>
              <a:gd name="connsiteX0" fmla="*/ 7028762 w 7028762"/>
              <a:gd name="connsiteY0" fmla="*/ 3536415 h 3536415"/>
              <a:gd name="connsiteX1" fmla="*/ 4527933 w 7028762"/>
              <a:gd name="connsiteY1" fmla="*/ 0 h 3536415"/>
              <a:gd name="connsiteX2" fmla="*/ 2016088 w 7028762"/>
              <a:gd name="connsiteY2" fmla="*/ 3514381 h 3536415"/>
              <a:gd name="connsiteX3" fmla="*/ 0 w 7028762"/>
              <a:gd name="connsiteY3" fmla="*/ 1255923 h 3536415"/>
              <a:gd name="connsiteX4" fmla="*/ 1377109 w 7028762"/>
              <a:gd name="connsiteY4" fmla="*/ 0 h 3536415"/>
              <a:gd name="connsiteX5" fmla="*/ 4472849 w 7028762"/>
              <a:gd name="connsiteY5" fmla="*/ 3139808 h 3536415"/>
              <a:gd name="connsiteX0" fmla="*/ 7028762 w 7028762"/>
              <a:gd name="connsiteY0" fmla="*/ 3536415 h 3536415"/>
              <a:gd name="connsiteX1" fmla="*/ 4979625 w 7028762"/>
              <a:gd name="connsiteY1" fmla="*/ 11017 h 3536415"/>
              <a:gd name="connsiteX2" fmla="*/ 2016088 w 7028762"/>
              <a:gd name="connsiteY2" fmla="*/ 3514381 h 3536415"/>
              <a:gd name="connsiteX3" fmla="*/ 0 w 7028762"/>
              <a:gd name="connsiteY3" fmla="*/ 1255923 h 3536415"/>
              <a:gd name="connsiteX4" fmla="*/ 1377109 w 7028762"/>
              <a:gd name="connsiteY4" fmla="*/ 0 h 3536415"/>
              <a:gd name="connsiteX5" fmla="*/ 4472849 w 7028762"/>
              <a:gd name="connsiteY5" fmla="*/ 3139808 h 3536415"/>
              <a:gd name="connsiteX0" fmla="*/ 7028762 w 7028762"/>
              <a:gd name="connsiteY0" fmla="*/ 3536415 h 3536415"/>
              <a:gd name="connsiteX1" fmla="*/ 4979625 w 7028762"/>
              <a:gd name="connsiteY1" fmla="*/ 11017 h 3536415"/>
              <a:gd name="connsiteX2" fmla="*/ 2996589 w 7028762"/>
              <a:gd name="connsiteY2" fmla="*/ 3503364 h 3536415"/>
              <a:gd name="connsiteX3" fmla="*/ 0 w 7028762"/>
              <a:gd name="connsiteY3" fmla="*/ 1255923 h 3536415"/>
              <a:gd name="connsiteX4" fmla="*/ 1377109 w 7028762"/>
              <a:gd name="connsiteY4" fmla="*/ 0 h 3536415"/>
              <a:gd name="connsiteX5" fmla="*/ 4472849 w 7028762"/>
              <a:gd name="connsiteY5" fmla="*/ 3139808 h 3536415"/>
              <a:gd name="connsiteX0" fmla="*/ 6070294 w 6070294"/>
              <a:gd name="connsiteY0" fmla="*/ 3547432 h 3547432"/>
              <a:gd name="connsiteX1" fmla="*/ 4021157 w 6070294"/>
              <a:gd name="connsiteY1" fmla="*/ 22034 h 3547432"/>
              <a:gd name="connsiteX2" fmla="*/ 2038121 w 6070294"/>
              <a:gd name="connsiteY2" fmla="*/ 3514381 h 3547432"/>
              <a:gd name="connsiteX3" fmla="*/ 0 w 6070294"/>
              <a:gd name="connsiteY3" fmla="*/ 0 h 3547432"/>
              <a:gd name="connsiteX4" fmla="*/ 418641 w 6070294"/>
              <a:gd name="connsiteY4" fmla="*/ 11017 h 3547432"/>
              <a:gd name="connsiteX5" fmla="*/ 3514381 w 6070294"/>
              <a:gd name="connsiteY5" fmla="*/ 3150825 h 3547432"/>
              <a:gd name="connsiteX0" fmla="*/ 7017745 w 7017745"/>
              <a:gd name="connsiteY0" fmla="*/ 3547432 h 3547432"/>
              <a:gd name="connsiteX1" fmla="*/ 4968608 w 7017745"/>
              <a:gd name="connsiteY1" fmla="*/ 22034 h 3547432"/>
              <a:gd name="connsiteX2" fmla="*/ 2985572 w 7017745"/>
              <a:gd name="connsiteY2" fmla="*/ 3514381 h 3547432"/>
              <a:gd name="connsiteX3" fmla="*/ 947451 w 7017745"/>
              <a:gd name="connsiteY3" fmla="*/ 0 h 3547432"/>
              <a:gd name="connsiteX4" fmla="*/ 0 w 7017745"/>
              <a:gd name="connsiteY4" fmla="*/ 1773716 h 3547432"/>
              <a:gd name="connsiteX5" fmla="*/ 4461832 w 7017745"/>
              <a:gd name="connsiteY5" fmla="*/ 3150825 h 3547432"/>
              <a:gd name="connsiteX0" fmla="*/ 7006728 w 7006728"/>
              <a:gd name="connsiteY0" fmla="*/ 3547432 h 3547432"/>
              <a:gd name="connsiteX1" fmla="*/ 4957591 w 7006728"/>
              <a:gd name="connsiteY1" fmla="*/ 22034 h 3547432"/>
              <a:gd name="connsiteX2" fmla="*/ 2974555 w 7006728"/>
              <a:gd name="connsiteY2" fmla="*/ 3514381 h 3547432"/>
              <a:gd name="connsiteX3" fmla="*/ 936434 w 7006728"/>
              <a:gd name="connsiteY3" fmla="*/ 0 h 3547432"/>
              <a:gd name="connsiteX4" fmla="*/ 0 w 7006728"/>
              <a:gd name="connsiteY4" fmla="*/ 1663548 h 3547432"/>
              <a:gd name="connsiteX5" fmla="*/ 4450815 w 7006728"/>
              <a:gd name="connsiteY5" fmla="*/ 3150825 h 3547432"/>
              <a:gd name="connsiteX0" fmla="*/ 7006728 w 7006728"/>
              <a:gd name="connsiteY0" fmla="*/ 3547432 h 3547432"/>
              <a:gd name="connsiteX1" fmla="*/ 4957591 w 7006728"/>
              <a:gd name="connsiteY1" fmla="*/ 22034 h 3547432"/>
              <a:gd name="connsiteX2" fmla="*/ 2974555 w 7006728"/>
              <a:gd name="connsiteY2" fmla="*/ 3514381 h 3547432"/>
              <a:gd name="connsiteX3" fmla="*/ 936434 w 7006728"/>
              <a:gd name="connsiteY3" fmla="*/ 0 h 3547432"/>
              <a:gd name="connsiteX4" fmla="*/ 0 w 7006728"/>
              <a:gd name="connsiteY4" fmla="*/ 1663548 h 3547432"/>
              <a:gd name="connsiteX5" fmla="*/ 1079653 w 7006728"/>
              <a:gd name="connsiteY5" fmla="*/ 3525398 h 3547432"/>
              <a:gd name="connsiteX0" fmla="*/ 7006728 w 7006728"/>
              <a:gd name="connsiteY0" fmla="*/ 3547432 h 3547432"/>
              <a:gd name="connsiteX1" fmla="*/ 4957591 w 7006728"/>
              <a:gd name="connsiteY1" fmla="*/ 22034 h 3547432"/>
              <a:gd name="connsiteX2" fmla="*/ 2974555 w 7006728"/>
              <a:gd name="connsiteY2" fmla="*/ 3514381 h 3547432"/>
              <a:gd name="connsiteX3" fmla="*/ 936434 w 7006728"/>
              <a:gd name="connsiteY3" fmla="*/ 0 h 3547432"/>
              <a:gd name="connsiteX4" fmla="*/ 0 w 7006728"/>
              <a:gd name="connsiteY4" fmla="*/ 1663548 h 3547432"/>
              <a:gd name="connsiteX5" fmla="*/ 661012 w 7006728"/>
              <a:gd name="connsiteY5" fmla="*/ 2798285 h 3547432"/>
              <a:gd name="connsiteX0" fmla="*/ 7006728 w 7006728"/>
              <a:gd name="connsiteY0" fmla="*/ 3547432 h 3547432"/>
              <a:gd name="connsiteX1" fmla="*/ 4957591 w 7006728"/>
              <a:gd name="connsiteY1" fmla="*/ 22034 h 3547432"/>
              <a:gd name="connsiteX2" fmla="*/ 2974555 w 7006728"/>
              <a:gd name="connsiteY2" fmla="*/ 3514381 h 3547432"/>
              <a:gd name="connsiteX3" fmla="*/ 936434 w 7006728"/>
              <a:gd name="connsiteY3" fmla="*/ 0 h 3547432"/>
              <a:gd name="connsiteX4" fmla="*/ 0 w 7006728"/>
              <a:gd name="connsiteY4" fmla="*/ 1663548 h 3547432"/>
              <a:gd name="connsiteX0" fmla="*/ 6526668 w 6526668"/>
              <a:gd name="connsiteY0" fmla="*/ 3547432 h 3547432"/>
              <a:gd name="connsiteX1" fmla="*/ 4477531 w 6526668"/>
              <a:gd name="connsiteY1" fmla="*/ 22034 h 3547432"/>
              <a:gd name="connsiteX2" fmla="*/ 2494495 w 6526668"/>
              <a:gd name="connsiteY2" fmla="*/ 3514381 h 3547432"/>
              <a:gd name="connsiteX3" fmla="*/ 456374 w 6526668"/>
              <a:gd name="connsiteY3" fmla="*/ 0 h 3547432"/>
              <a:gd name="connsiteX4" fmla="*/ 0 w 6526668"/>
              <a:gd name="connsiteY4" fmla="*/ 817728 h 3547432"/>
              <a:gd name="connsiteX0" fmla="*/ 6526668 w 6526668"/>
              <a:gd name="connsiteY0" fmla="*/ 3525398 h 3525398"/>
              <a:gd name="connsiteX1" fmla="*/ 4477531 w 6526668"/>
              <a:gd name="connsiteY1" fmla="*/ 0 h 3525398"/>
              <a:gd name="connsiteX2" fmla="*/ 2494495 w 6526668"/>
              <a:gd name="connsiteY2" fmla="*/ 3492347 h 3525398"/>
              <a:gd name="connsiteX3" fmla="*/ 456374 w 6526668"/>
              <a:gd name="connsiteY3" fmla="*/ 115126 h 3525398"/>
              <a:gd name="connsiteX4" fmla="*/ 0 w 6526668"/>
              <a:gd name="connsiteY4" fmla="*/ 795694 h 3525398"/>
              <a:gd name="connsiteX0" fmla="*/ 6526668 w 6526668"/>
              <a:gd name="connsiteY0" fmla="*/ 3525398 h 3525398"/>
              <a:gd name="connsiteX1" fmla="*/ 4477531 w 6526668"/>
              <a:gd name="connsiteY1" fmla="*/ 0 h 3525398"/>
              <a:gd name="connsiteX2" fmla="*/ 2494495 w 6526668"/>
              <a:gd name="connsiteY2" fmla="*/ 3393287 h 3525398"/>
              <a:gd name="connsiteX3" fmla="*/ 456374 w 6526668"/>
              <a:gd name="connsiteY3" fmla="*/ 115126 h 3525398"/>
              <a:gd name="connsiteX4" fmla="*/ 0 w 6526668"/>
              <a:gd name="connsiteY4" fmla="*/ 795694 h 3525398"/>
              <a:gd name="connsiteX0" fmla="*/ 6526668 w 6526668"/>
              <a:gd name="connsiteY0" fmla="*/ 3410272 h 3410272"/>
              <a:gd name="connsiteX1" fmla="*/ 4485151 w 6526668"/>
              <a:gd name="connsiteY1" fmla="*/ 6794 h 3410272"/>
              <a:gd name="connsiteX2" fmla="*/ 2494495 w 6526668"/>
              <a:gd name="connsiteY2" fmla="*/ 3278161 h 3410272"/>
              <a:gd name="connsiteX3" fmla="*/ 456374 w 6526668"/>
              <a:gd name="connsiteY3" fmla="*/ 0 h 3410272"/>
              <a:gd name="connsiteX4" fmla="*/ 0 w 6526668"/>
              <a:gd name="connsiteY4" fmla="*/ 680568 h 341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6668" h="3410272">
                <a:moveTo>
                  <a:pt x="6526668" y="3410272"/>
                </a:moveTo>
                <a:lnTo>
                  <a:pt x="4485151" y="6794"/>
                </a:lnTo>
                <a:lnTo>
                  <a:pt x="2494495" y="3278161"/>
                </a:lnTo>
                <a:lnTo>
                  <a:pt x="456374" y="0"/>
                </a:lnTo>
                <a:lnTo>
                  <a:pt x="0" y="680568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0201" name="Picture 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29B62"/>
              </a:clrFrom>
              <a:clrTo>
                <a:srgbClr val="029B6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2700" y="4613275"/>
            <a:ext cx="34290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38" name="Picture 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29B62"/>
              </a:clrFrom>
              <a:clrTo>
                <a:srgbClr val="029B6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2200275"/>
            <a:ext cx="34290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3" name="Picture 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29B62"/>
              </a:clrFrom>
              <a:clrTo>
                <a:srgbClr val="029B6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9050" y="2189163"/>
            <a:ext cx="344488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4" name="Picture 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29B62"/>
              </a:clrFrom>
              <a:clrTo>
                <a:srgbClr val="029B6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5300" y="1535113"/>
            <a:ext cx="34290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5" name="Picture 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29B62"/>
              </a:clrFrom>
              <a:clrTo>
                <a:srgbClr val="029B6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25" y="4751388"/>
            <a:ext cx="34290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46" name="Picture 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29B62"/>
              </a:clrFrom>
              <a:clrTo>
                <a:srgbClr val="029B6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38" y="1546225"/>
            <a:ext cx="342900" cy="3365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5087 -0.10208 L 0.27327 0.37569 L 0.49167 -0.09977 L 0.67952 0.3148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47 L 0.02066 0.04722 " pathEditMode="relative" ptsTypes="AA">
                                      <p:cBhvr>
                                        <p:cTn id="9" dur="5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952 0.31481 L 0.69567 0.35231 " pathEditMode="relative" ptsTypes="AA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сделать анимацию?</a:t>
            </a:r>
          </a:p>
        </p:txBody>
      </p:sp>
      <p:pic>
        <p:nvPicPr>
          <p:cNvPr id="1310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1041400"/>
            <a:ext cx="8689975" cy="12287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31077" name="Прямоугольник 4"/>
          <p:cNvSpPr>
            <a:spLocks noChangeArrowheads="1"/>
          </p:cNvSpPr>
          <p:nvPr/>
        </p:nvSpPr>
        <p:spPr bwMode="auto">
          <a:xfrm>
            <a:off x="374650" y="806450"/>
            <a:ext cx="230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3399"/>
                </a:solidFill>
              </a:rPr>
              <a:t>PowerPoint: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8938" y="2241550"/>
            <a:ext cx="4303712" cy="1939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0000"/>
                </a:solidFill>
              </a:rPr>
              <a:t>Анимация для выделенного 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объекта: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</a:rPr>
              <a:t>вход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</a:rPr>
              <a:t>выход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</a:rPr>
              <a:t>выделение (изменение свойств)</a:t>
            </a:r>
          </a:p>
          <a:p>
            <a:pPr marL="265113" indent="-176213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</a:rPr>
              <a:t>перемещение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4650" y="4606925"/>
            <a:ext cx="44624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3399"/>
                </a:solidFill>
              </a:rPr>
              <a:t>Impress:</a:t>
            </a:r>
          </a:p>
          <a:p>
            <a:r>
              <a:rPr lang="ru-RU" sz="2400"/>
              <a:t>    Демонстрация – Эффекты </a:t>
            </a:r>
            <a:endParaRPr lang="en-US" sz="240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3538" y="4216400"/>
            <a:ext cx="3479800" cy="215106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3038" y="2228850"/>
            <a:ext cx="3625850" cy="20129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1" name="Скругленная прямоугольная выноска 10"/>
          <p:cNvSpPr/>
          <p:nvPr/>
        </p:nvSpPr>
        <p:spPr bwMode="auto">
          <a:xfrm flipH="1">
            <a:off x="4114800" y="4102100"/>
            <a:ext cx="876300" cy="414338"/>
          </a:xfrm>
          <a:prstGeom prst="wedgeRoundRectCallout">
            <a:avLst>
              <a:gd name="adj1" fmla="val -101490"/>
              <a:gd name="adj2" fmla="val -49000"/>
              <a:gd name="adj3" fmla="val 16667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dirty="0"/>
              <a:t>ПКМ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со слайдами</a:t>
            </a:r>
          </a:p>
        </p:txBody>
      </p:sp>
      <p:sp>
        <p:nvSpPr>
          <p:cNvPr id="132100" name="Прямоугольник 8"/>
          <p:cNvSpPr>
            <a:spLocks noChangeArrowheads="1"/>
          </p:cNvSpPr>
          <p:nvPr/>
        </p:nvSpPr>
        <p:spPr bwMode="auto">
          <a:xfrm>
            <a:off x="1069975" y="1125538"/>
            <a:ext cx="3446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3399"/>
                </a:solidFill>
              </a:rPr>
              <a:t>PowerPoint:</a:t>
            </a:r>
            <a:r>
              <a:rPr lang="ru-RU" sz="2400" b="1">
                <a:solidFill>
                  <a:srgbClr val="333399"/>
                </a:solidFill>
              </a:rPr>
              <a:t> </a:t>
            </a:r>
            <a:r>
              <a:rPr lang="en-US" sz="2400"/>
              <a:t>Ctrl+M</a:t>
            </a:r>
          </a:p>
        </p:txBody>
      </p:sp>
      <p:sp>
        <p:nvSpPr>
          <p:cNvPr id="132101" name="Прямоугольник 9"/>
          <p:cNvSpPr>
            <a:spLocks noChangeArrowheads="1"/>
          </p:cNvSpPr>
          <p:nvPr/>
        </p:nvSpPr>
        <p:spPr bwMode="auto">
          <a:xfrm>
            <a:off x="1069975" y="1489075"/>
            <a:ext cx="7192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3399"/>
                </a:solidFill>
              </a:rPr>
              <a:t>Impress:</a:t>
            </a:r>
            <a:r>
              <a:rPr lang="ru-RU" sz="2400"/>
              <a:t>  Вставка – Вставить слайд </a:t>
            </a:r>
            <a:endParaRPr lang="en-US" sz="2400"/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100" y="2136775"/>
            <a:ext cx="7104063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ая прямоугольная выноска 11"/>
          <p:cNvSpPr/>
          <p:nvPr/>
        </p:nvSpPr>
        <p:spPr bwMode="auto">
          <a:xfrm flipH="1">
            <a:off x="539750" y="4471988"/>
            <a:ext cx="1123950" cy="519112"/>
          </a:xfrm>
          <a:prstGeom prst="wedgeRoundRectCallout">
            <a:avLst>
              <a:gd name="adj1" fmla="val -101490"/>
              <a:gd name="adj2" fmla="val -49000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dirty="0"/>
              <a:t>ПКМ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 bwMode="auto">
          <a:xfrm flipH="1">
            <a:off x="227013" y="1995488"/>
            <a:ext cx="2170112" cy="946150"/>
          </a:xfrm>
          <a:prstGeom prst="wedgeRoundRectCallout">
            <a:avLst>
              <a:gd name="adj1" fmla="val -77377"/>
              <a:gd name="adj2" fmla="val 47087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dirty="0"/>
              <a:t>Панель «Слайды»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 bwMode="auto">
          <a:xfrm flipH="1">
            <a:off x="3649663" y="2892425"/>
            <a:ext cx="1123950" cy="519113"/>
          </a:xfrm>
          <a:prstGeom prst="wedgeRoundRectCallout">
            <a:avLst>
              <a:gd name="adj1" fmla="val 91097"/>
              <a:gd name="adj2" fmla="val 67750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dirty="0"/>
              <a:t>ЛКМ</a:t>
            </a: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2963863" y="3216275"/>
            <a:ext cx="433387" cy="1344613"/>
          </a:xfrm>
          <a:custGeom>
            <a:avLst/>
            <a:gdLst>
              <a:gd name="T0" fmla="*/ 0 w 433330"/>
              <a:gd name="T1" fmla="*/ 1344613 h 1344058"/>
              <a:gd name="T2" fmla="*/ 22037 w 433330"/>
              <a:gd name="T3" fmla="*/ 0 h 1344058"/>
              <a:gd name="T4" fmla="*/ 0 60000 65536"/>
              <a:gd name="T5" fmla="*/ 0 60000 65536"/>
              <a:gd name="T6" fmla="*/ 0 w 433330"/>
              <a:gd name="T7" fmla="*/ 0 h 1344058"/>
              <a:gd name="T8" fmla="*/ 433330 w 433330"/>
              <a:gd name="T9" fmla="*/ 1344058 h 13440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3330" h="1344058">
                <a:moveTo>
                  <a:pt x="0" y="1344058"/>
                </a:moveTo>
                <a:cubicBezTo>
                  <a:pt x="433330" y="840954"/>
                  <a:pt x="392935" y="437002"/>
                  <a:pt x="22034" y="0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oval" w="sm" len="sm"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635375" y="3576638"/>
            <a:ext cx="4173538" cy="676275"/>
          </a:xfrm>
          <a:prstGeom prst="roundRect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dirty="0"/>
              <a:t>ЛКМ+</a:t>
            </a:r>
            <a:r>
              <a:rPr lang="en-US" sz="2800" dirty="0"/>
              <a:t>Ctrl</a:t>
            </a:r>
            <a:r>
              <a:rPr lang="ru-RU" sz="2800" dirty="0"/>
              <a:t> =</a:t>
            </a:r>
            <a:r>
              <a:rPr lang="en-US" sz="2800" dirty="0"/>
              <a:t> </a:t>
            </a:r>
            <a:r>
              <a:rPr lang="ru-RU" sz="2800" dirty="0"/>
              <a:t>копировать</a:t>
            </a:r>
          </a:p>
        </p:txBody>
      </p:sp>
      <p:sp>
        <p:nvSpPr>
          <p:cNvPr id="132108" name="Прямоугольник 17"/>
          <p:cNvSpPr>
            <a:spLocks noChangeArrowheads="1"/>
          </p:cNvSpPr>
          <p:nvPr/>
        </p:nvSpPr>
        <p:spPr bwMode="auto">
          <a:xfrm>
            <a:off x="377825" y="795338"/>
            <a:ext cx="2527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Вставка слайда:</a:t>
            </a:r>
            <a:endParaRPr lang="ru-RU"/>
          </a:p>
        </p:txBody>
      </p: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5363" y="4456113"/>
            <a:ext cx="4068762" cy="20764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20" name="Скругленная прямоугольная выноска 19"/>
          <p:cNvSpPr/>
          <p:nvPr/>
        </p:nvSpPr>
        <p:spPr bwMode="auto">
          <a:xfrm flipH="1">
            <a:off x="5073650" y="5322888"/>
            <a:ext cx="2976563" cy="965200"/>
          </a:xfrm>
          <a:prstGeom prst="wedgeRoundRectCallout">
            <a:avLst>
              <a:gd name="adj1" fmla="val 77904"/>
              <a:gd name="adj2" fmla="val 42858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dirty="0"/>
              <a:t>не будет показываться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Единый стиль оформления слайдов</a:t>
            </a:r>
          </a:p>
        </p:txBody>
      </p:sp>
      <p:sp>
        <p:nvSpPr>
          <p:cNvPr id="133124" name="Прямоугольник 3"/>
          <p:cNvSpPr>
            <a:spLocks noChangeArrowheads="1"/>
          </p:cNvSpPr>
          <p:nvPr/>
        </p:nvSpPr>
        <p:spPr bwMode="auto">
          <a:xfrm>
            <a:off x="377825" y="795338"/>
            <a:ext cx="8120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5113" indent="-265113">
              <a:buFont typeface="Arial" charset="0"/>
              <a:buChar char="•"/>
            </a:pPr>
            <a:r>
              <a:rPr lang="ru-RU" sz="2800">
                <a:solidFill>
                  <a:srgbClr val="000000"/>
                </a:solidFill>
              </a:rPr>
              <a:t>одинаковые цвета</a:t>
            </a:r>
          </a:p>
          <a:p>
            <a:pPr marL="265113" indent="-265113">
              <a:buFont typeface="Arial" charset="0"/>
              <a:buChar char="•"/>
            </a:pPr>
            <a:r>
              <a:rPr lang="ru-RU" sz="2800"/>
              <a:t>одинаковый набор шрифтов</a:t>
            </a:r>
          </a:p>
          <a:p>
            <a:pPr marL="265113" indent="-265113">
              <a:buFont typeface="Arial" charset="0"/>
              <a:buChar char="•"/>
            </a:pPr>
            <a:r>
              <a:rPr lang="ru-RU" sz="2800"/>
              <a:t>заголовки расположены в одинаковых местах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2287588" y="4294188"/>
            <a:ext cx="4568825" cy="663575"/>
            <a:chOff x="433" y="3902"/>
            <a:chExt cx="2878" cy="418"/>
          </a:xfrm>
        </p:grpSpPr>
        <p:sp>
          <p:nvSpPr>
            <p:cNvPr id="10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2584" cy="33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ru-RU" sz="2800" dirty="0"/>
                <a:t>  Что плохо? Почему?</a:t>
              </a:r>
            </a:p>
          </p:txBody>
        </p:sp>
        <p:sp>
          <p:nvSpPr>
            <p:cNvPr id="133131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ru-RU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600075" y="2317750"/>
            <a:ext cx="7943850" cy="1798638"/>
            <a:chOff x="679089" y="2317172"/>
            <a:chExt cx="7943286" cy="1800000"/>
          </a:xfrm>
        </p:grpSpPr>
        <p:pic>
          <p:nvPicPr>
            <p:cNvPr id="13312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9089" y="2317172"/>
              <a:ext cx="2279350" cy="1800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  <p:pic>
          <p:nvPicPr>
            <p:cNvPr id="13312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20975" y="2317172"/>
              <a:ext cx="2370950" cy="1800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  <p:pic>
          <p:nvPicPr>
            <p:cNvPr id="1331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54461" y="2317172"/>
              <a:ext cx="2367914" cy="1800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 презентации</a:t>
            </a:r>
          </a:p>
        </p:txBody>
      </p:sp>
      <p:sp>
        <p:nvSpPr>
          <p:cNvPr id="106500" name="Прямоугольник 24"/>
          <p:cNvSpPr>
            <a:spLocks noChangeArrowheads="1"/>
          </p:cNvSpPr>
          <p:nvPr/>
        </p:nvSpPr>
        <p:spPr bwMode="auto">
          <a:xfrm>
            <a:off x="398463" y="2016108"/>
            <a:ext cx="305911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6700" indent="-266700">
              <a:buFont typeface="Arial" charset="0"/>
              <a:buChar char="•"/>
            </a:pPr>
            <a:r>
              <a:rPr lang="ru-RU" sz="2600">
                <a:solidFill>
                  <a:srgbClr val="000000"/>
                </a:solidFill>
              </a:rPr>
              <a:t>введение</a:t>
            </a:r>
          </a:p>
          <a:p>
            <a:pPr marL="266700" indent="-266700">
              <a:buFont typeface="Arial" charset="0"/>
              <a:buChar char="•"/>
            </a:pPr>
            <a:r>
              <a:rPr lang="ru-RU" sz="2600" b="1">
                <a:solidFill>
                  <a:srgbClr val="000000"/>
                </a:solidFill>
              </a:rPr>
              <a:t>основная часть</a:t>
            </a:r>
          </a:p>
          <a:p>
            <a:pPr marL="266700" indent="-266700">
              <a:buFont typeface="Arial" charset="0"/>
              <a:buChar char="•"/>
            </a:pPr>
            <a:r>
              <a:rPr lang="ru-RU" sz="2600">
                <a:solidFill>
                  <a:srgbClr val="000000"/>
                </a:solidFill>
              </a:rPr>
              <a:t>заключение</a:t>
            </a:r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 bwMode="auto">
          <a:xfrm>
            <a:off x="2425700" y="1071546"/>
            <a:ext cx="3937000" cy="931862"/>
          </a:xfrm>
          <a:prstGeom prst="wedgeRoundRectCallout">
            <a:avLst>
              <a:gd name="adj1" fmla="val -63721"/>
              <a:gd name="adj2" fmla="val 58565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/>
              <a:t>кратко: о чём вы будете говорить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3492500" y="2836846"/>
            <a:ext cx="3937000" cy="931862"/>
          </a:xfrm>
          <a:prstGeom prst="wedgeRoundRectCallout">
            <a:avLst>
              <a:gd name="adj1" fmla="val -71786"/>
              <a:gd name="adj2" fmla="val -17755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/>
              <a:t>кратко: о чём вы только что сказали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8300" y="4008421"/>
            <a:ext cx="8458200" cy="9540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6700" indent="-266700">
              <a:defRPr/>
            </a:pPr>
            <a:r>
              <a:rPr lang="ru-RU" sz="2800" b="1" dirty="0">
                <a:latin typeface="Arial" pitchFamily="34" charset="0"/>
              </a:rPr>
              <a:t>Компьютерная презентация </a:t>
            </a:r>
            <a:r>
              <a:rPr lang="ru-RU" sz="2800" dirty="0">
                <a:latin typeface="Arial" pitchFamily="34" charset="0"/>
              </a:rPr>
              <a:t>служит для иллюстрации устного выступления.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Переходы между слайдами</a:t>
            </a:r>
          </a:p>
        </p:txBody>
      </p:sp>
      <p:pic>
        <p:nvPicPr>
          <p:cNvPr id="1341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1123950"/>
            <a:ext cx="8693150" cy="145256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34149" name="Прямоугольник 4"/>
          <p:cNvSpPr>
            <a:spLocks noChangeArrowheads="1"/>
          </p:cNvSpPr>
          <p:nvPr/>
        </p:nvSpPr>
        <p:spPr bwMode="auto">
          <a:xfrm>
            <a:off x="404813" y="820738"/>
            <a:ext cx="3446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3399"/>
                </a:solidFill>
              </a:rPr>
              <a:t>PowerPoint:</a:t>
            </a:r>
            <a:endParaRPr lang="en-US" sz="2400"/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390525" y="4191000"/>
            <a:ext cx="6080125" cy="519113"/>
            <a:chOff x="390402" y="5382243"/>
            <a:chExt cx="6079671" cy="519794"/>
          </a:xfrm>
        </p:grpSpPr>
        <p:sp>
          <p:nvSpPr>
            <p:cNvPr id="134154" name="Прямоугольник 5"/>
            <p:cNvSpPr>
              <a:spLocks noChangeArrowheads="1"/>
            </p:cNvSpPr>
            <p:nvPr/>
          </p:nvSpPr>
          <p:spPr bwMode="auto">
            <a:xfrm>
              <a:off x="390402" y="5382243"/>
              <a:ext cx="60796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333399"/>
                  </a:solidFill>
                </a:rPr>
                <a:t>Impress:</a:t>
              </a:r>
              <a:r>
                <a:rPr lang="ru-RU" sz="2400"/>
                <a:t>       Смена слайдов</a:t>
              </a:r>
              <a:endParaRPr lang="en-US" sz="2400"/>
            </a:p>
          </p:txBody>
        </p:sp>
        <p:pic>
          <p:nvPicPr>
            <p:cNvPr id="13415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36311" y="5417127"/>
              <a:ext cx="484910" cy="484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Скругленная прямоугольная выноска 8"/>
          <p:cNvSpPr/>
          <p:nvPr/>
        </p:nvSpPr>
        <p:spPr bwMode="auto">
          <a:xfrm flipH="1">
            <a:off x="615950" y="2886075"/>
            <a:ext cx="2209800" cy="1020763"/>
          </a:xfrm>
          <a:prstGeom prst="wedgeRoundRectCallout">
            <a:avLst>
              <a:gd name="adj1" fmla="val -39567"/>
              <a:gd name="adj2" fmla="val -105609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dirty="0"/>
              <a:t>эффекты перехода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 bwMode="auto">
          <a:xfrm flipH="1">
            <a:off x="4203700" y="2760663"/>
            <a:ext cx="1212850" cy="633412"/>
          </a:xfrm>
          <a:prstGeom prst="wedgeRoundRectCallout">
            <a:avLst>
              <a:gd name="adj1" fmla="val -39567"/>
              <a:gd name="adj2" fmla="val -105609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dirty="0"/>
              <a:t>Звук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 bwMode="auto">
          <a:xfrm flipH="1">
            <a:off x="5880100" y="2913063"/>
            <a:ext cx="2986088" cy="1035050"/>
          </a:xfrm>
          <a:prstGeom prst="wedgeRoundRectCallout">
            <a:avLst>
              <a:gd name="adj1" fmla="val -18689"/>
              <a:gd name="adj2" fmla="val -94260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dirty="0"/>
              <a:t>по щелчку или по времени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Сортировщик слайдов</a:t>
            </a:r>
          </a:p>
        </p:txBody>
      </p:sp>
      <p:pic>
        <p:nvPicPr>
          <p:cNvPr id="135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941388"/>
            <a:ext cx="8237537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0525" y="5843588"/>
            <a:ext cx="8434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3399"/>
                </a:solidFill>
              </a:rPr>
              <a:t>Impress:</a:t>
            </a:r>
            <a:r>
              <a:rPr lang="ru-RU" sz="2400"/>
              <a:t> панель </a:t>
            </a:r>
            <a:r>
              <a:rPr lang="ru-RU" sz="2400" i="1"/>
              <a:t>Сортировщик слайдов</a:t>
            </a:r>
            <a:endParaRPr lang="en-US" sz="2400" i="1"/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404813" y="4857750"/>
            <a:ext cx="8320087" cy="914400"/>
            <a:chOff x="404257" y="4858439"/>
            <a:chExt cx="8321103" cy="914398"/>
          </a:xfrm>
        </p:grpSpPr>
        <p:sp>
          <p:nvSpPr>
            <p:cNvPr id="135175" name="Прямоугольник 7"/>
            <p:cNvSpPr>
              <a:spLocks noChangeArrowheads="1"/>
            </p:cNvSpPr>
            <p:nvPr/>
          </p:nvSpPr>
          <p:spPr bwMode="auto">
            <a:xfrm>
              <a:off x="404257" y="4874967"/>
              <a:ext cx="34476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333399"/>
                  </a:solidFill>
                </a:rPr>
                <a:t>PowerPoint:</a:t>
              </a:r>
              <a:endParaRPr lang="en-US" sz="2400"/>
            </a:p>
          </p:txBody>
        </p:sp>
        <p:pic>
          <p:nvPicPr>
            <p:cNvPr id="135176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</a:blip>
            <a:srcRect t="18172"/>
            <a:stretch>
              <a:fillRect/>
            </a:stretch>
          </p:blipFill>
          <p:spPr bwMode="auto">
            <a:xfrm>
              <a:off x="514808" y="5256022"/>
              <a:ext cx="8210552" cy="5168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  <p:sp>
          <p:nvSpPr>
            <p:cNvPr id="135177" name="Скругленный прямоугольник 9"/>
            <p:cNvSpPr>
              <a:spLocks noChangeArrowheads="1"/>
            </p:cNvSpPr>
            <p:nvPr/>
          </p:nvSpPr>
          <p:spPr bwMode="auto">
            <a:xfrm>
              <a:off x="4329628" y="5332164"/>
              <a:ext cx="407626" cy="429658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Скругленная прямоугольная выноска 10"/>
            <p:cNvSpPr/>
            <p:nvPr/>
          </p:nvSpPr>
          <p:spPr bwMode="auto">
            <a:xfrm flipH="1">
              <a:off x="4957763" y="4858439"/>
              <a:ext cx="3723142" cy="485774"/>
            </a:xfrm>
            <a:prstGeom prst="wedgeRoundRectCallout">
              <a:avLst>
                <a:gd name="adj1" fmla="val 57179"/>
                <a:gd name="adj2" fmla="val 41763"/>
                <a:gd name="adj3" fmla="val 16667"/>
              </a:avLst>
            </a:prstGeom>
            <a:ln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400" dirty="0"/>
                <a:t>Сортировщик слайдов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888" y="3038475"/>
            <a:ext cx="5892800" cy="33147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36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Показ презентации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0525" y="6057900"/>
            <a:ext cx="8434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3399"/>
                </a:solidFill>
              </a:rPr>
              <a:t>Impress:</a:t>
            </a:r>
            <a:r>
              <a:rPr lang="ru-RU" sz="2400"/>
              <a:t> </a:t>
            </a:r>
            <a:r>
              <a:rPr lang="ru-RU" sz="2400" i="1"/>
              <a:t>Демонстрация</a:t>
            </a:r>
            <a:endParaRPr lang="en-US" sz="2400" i="1"/>
          </a:p>
        </p:txBody>
      </p:sp>
      <p:sp>
        <p:nvSpPr>
          <p:cNvPr id="136198" name="Прямоугольник 5"/>
          <p:cNvSpPr>
            <a:spLocks noChangeArrowheads="1"/>
          </p:cNvSpPr>
          <p:nvPr/>
        </p:nvSpPr>
        <p:spPr bwMode="auto">
          <a:xfrm>
            <a:off x="404813" y="809625"/>
            <a:ext cx="5918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F5 </a:t>
            </a:r>
            <a:r>
              <a:rPr lang="en-US" sz="2400"/>
              <a:t>– </a:t>
            </a:r>
            <a:r>
              <a:rPr lang="ru-RU" sz="2400"/>
              <a:t>с первого слайда</a:t>
            </a:r>
          </a:p>
          <a:p>
            <a:r>
              <a:rPr lang="en-US" sz="2400" b="1"/>
              <a:t>Shift+F5</a:t>
            </a:r>
            <a:r>
              <a:rPr lang="en-US" sz="2400"/>
              <a:t> – </a:t>
            </a:r>
            <a:r>
              <a:rPr lang="ru-RU" sz="2400"/>
              <a:t>с текущего слайда</a:t>
            </a:r>
            <a:endParaRPr lang="en-US" sz="2400" b="1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93700" y="1587500"/>
            <a:ext cx="1978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333399"/>
                </a:solidFill>
              </a:rPr>
              <a:t>PowerPoint</a:t>
            </a:r>
            <a:r>
              <a:rPr lang="ru-RU" sz="2400" b="1">
                <a:solidFill>
                  <a:srgbClr val="333399"/>
                </a:solidFill>
              </a:rPr>
              <a:t>:</a:t>
            </a:r>
            <a:endParaRPr lang="ru-RU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3150" y="3162300"/>
            <a:ext cx="6116638" cy="16081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2525" y="1444625"/>
            <a:ext cx="5948363" cy="16287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/>
          <a:srcRect l="700" t="2980" r="1962" b="5280"/>
          <a:stretch>
            <a:fillRect/>
          </a:stretch>
        </p:blipFill>
        <p:spPr bwMode="auto">
          <a:xfrm>
            <a:off x="2468563" y="4527550"/>
            <a:ext cx="4394200" cy="1531938"/>
          </a:xfrm>
          <a:prstGeom prst="rect">
            <a:avLst/>
          </a:prstGeom>
          <a:noFill/>
          <a:ln w="57150" cap="flat" cmpd="sng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lg" len="lg"/>
          </a:ln>
        </p:spPr>
      </p:pic>
      <p:sp>
        <p:nvSpPr>
          <p:cNvPr id="16" name="Скругленная прямоугольная выноска 15"/>
          <p:cNvSpPr/>
          <p:nvPr/>
        </p:nvSpPr>
        <p:spPr bwMode="auto">
          <a:xfrm flipH="1">
            <a:off x="573088" y="3205163"/>
            <a:ext cx="1476375" cy="784225"/>
          </a:xfrm>
          <a:prstGeom prst="wedgeRoundRectCallout">
            <a:avLst>
              <a:gd name="adj1" fmla="val -83866"/>
              <a:gd name="adj2" fmla="val 44576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400" dirty="0"/>
              <a:t>только время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 bwMode="auto">
          <a:xfrm flipH="1">
            <a:off x="4605338" y="3062288"/>
            <a:ext cx="1476375" cy="784225"/>
          </a:xfrm>
          <a:prstGeom prst="wedgeRoundRectCallout">
            <a:avLst>
              <a:gd name="adj1" fmla="val 104194"/>
              <a:gd name="adj2" fmla="val 41763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400" dirty="0"/>
              <a:t>полная запись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1857364"/>
            <a:ext cx="7831138" cy="220345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Текст на слайде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9100" y="1016000"/>
            <a:ext cx="5956300" cy="4056063"/>
          </a:xfrm>
          <a:prstGeom prst="rect">
            <a:avLst/>
          </a:prstGeom>
          <a:solidFill>
            <a:srgbClr val="FFEC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0" tIns="180000" rIns="180000" bIns="18000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</a:rPr>
              <a:t>Лисица</a:t>
            </a:r>
          </a:p>
          <a:p>
            <a:pPr>
              <a:defRPr/>
            </a:pPr>
            <a:r>
              <a:rPr lang="ru-RU" dirty="0">
                <a:latin typeface="Arial" pitchFamily="34" charset="0"/>
              </a:rPr>
              <a:t>Лиса, или лисица — общее название нескольких</a:t>
            </a:r>
            <a:br>
              <a:rPr lang="ru-RU" dirty="0">
                <a:latin typeface="Arial" pitchFamily="34" charset="0"/>
              </a:rPr>
            </a:br>
            <a:r>
              <a:rPr lang="ru-RU" dirty="0">
                <a:latin typeface="Arial" pitchFamily="34" charset="0"/>
              </a:rPr>
              <a:t>видов млекопитающих семейства псовых. Лишь</a:t>
            </a:r>
            <a:br>
              <a:rPr lang="ru-RU" dirty="0">
                <a:latin typeface="Arial" pitchFamily="34" charset="0"/>
              </a:rPr>
            </a:br>
            <a:r>
              <a:rPr lang="ru-RU" dirty="0">
                <a:latin typeface="Arial" pitchFamily="34" charset="0"/>
              </a:rPr>
              <a:t>11 видов этой группы относят к роду собственно</a:t>
            </a:r>
            <a:br>
              <a:rPr lang="ru-RU" dirty="0">
                <a:latin typeface="Arial" pitchFamily="34" charset="0"/>
              </a:rPr>
            </a:br>
            <a:r>
              <a:rPr lang="ru-RU" dirty="0">
                <a:latin typeface="Arial" pitchFamily="34" charset="0"/>
              </a:rPr>
              <a:t>лисиц (лат. </a:t>
            </a:r>
            <a:r>
              <a:rPr lang="en-US" i="1" dirty="0" err="1">
                <a:latin typeface="Arial" pitchFamily="34" charset="0"/>
              </a:rPr>
              <a:t>Vulpes</a:t>
            </a:r>
            <a:r>
              <a:rPr lang="ru-RU" dirty="0">
                <a:latin typeface="Arial" pitchFamily="34" charset="0"/>
              </a:rPr>
              <a:t>). Наиболее известный и</a:t>
            </a:r>
            <a:br>
              <a:rPr lang="ru-RU" dirty="0">
                <a:latin typeface="Arial" pitchFamily="34" charset="0"/>
              </a:rPr>
            </a:br>
            <a:r>
              <a:rPr lang="ru-RU" dirty="0">
                <a:latin typeface="Arial" pitchFamily="34" charset="0"/>
              </a:rPr>
              <a:t>распространённый представитель —</a:t>
            </a:r>
            <a:br>
              <a:rPr lang="ru-RU" dirty="0">
                <a:latin typeface="Arial" pitchFamily="34" charset="0"/>
              </a:rPr>
            </a:br>
            <a:r>
              <a:rPr lang="ru-RU" dirty="0">
                <a:latin typeface="Arial" pitchFamily="34" charset="0"/>
              </a:rPr>
              <a:t>обыкновенная лисица (</a:t>
            </a:r>
            <a:r>
              <a:rPr lang="en-US" dirty="0" err="1">
                <a:latin typeface="Arial" pitchFamily="34" charset="0"/>
              </a:rPr>
              <a:t>Vulpes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vulpes</a:t>
            </a:r>
            <a:r>
              <a:rPr lang="ru-RU" dirty="0">
                <a:latin typeface="Arial" pitchFamily="34" charset="0"/>
              </a:rPr>
              <a:t>). Лисицы</a:t>
            </a:r>
            <a:br>
              <a:rPr lang="ru-RU" dirty="0">
                <a:latin typeface="Arial" pitchFamily="34" charset="0"/>
              </a:rPr>
            </a:br>
            <a:r>
              <a:rPr lang="ru-RU" dirty="0">
                <a:latin typeface="Arial" pitchFamily="34" charset="0"/>
              </a:rPr>
              <a:t>встречаются в фольклоре многих народов по</a:t>
            </a:r>
            <a:br>
              <a:rPr lang="ru-RU" dirty="0">
                <a:latin typeface="Arial" pitchFamily="34" charset="0"/>
              </a:rPr>
            </a:br>
            <a:r>
              <a:rPr lang="ru-RU" dirty="0">
                <a:latin typeface="Arial" pitchFamily="34" charset="0"/>
              </a:rPr>
              <a:t>всему миру.</a:t>
            </a:r>
          </a:p>
          <a:p>
            <a:pPr indent="355600">
              <a:defRPr/>
            </a:pPr>
            <a:r>
              <a:rPr lang="ru-RU" dirty="0">
                <a:latin typeface="Arial" pitchFamily="34" charset="0"/>
              </a:rPr>
              <a:t>Согласно современным представлениям о</a:t>
            </a:r>
            <a:br>
              <a:rPr lang="ru-RU" dirty="0">
                <a:latin typeface="Arial" pitchFamily="34" charset="0"/>
              </a:rPr>
            </a:br>
            <a:r>
              <a:rPr lang="ru-RU" dirty="0">
                <a:latin typeface="Arial" pitchFamily="34" charset="0"/>
              </a:rPr>
              <a:t>филогении псовых группа лисиц —</a:t>
            </a:r>
            <a:br>
              <a:rPr lang="ru-RU" dirty="0">
                <a:latin typeface="Arial" pitchFamily="34" charset="0"/>
              </a:rPr>
            </a:br>
            <a:r>
              <a:rPr lang="ru-RU" dirty="0" err="1">
                <a:latin typeface="Arial" pitchFamily="34" charset="0"/>
              </a:rPr>
              <a:t>полифилетическая</a:t>
            </a:r>
            <a:r>
              <a:rPr lang="ru-RU" dirty="0">
                <a:latin typeface="Arial" pitchFamily="34" charset="0"/>
              </a:rPr>
              <a:t>, следовательно, непригодная</a:t>
            </a:r>
            <a:br>
              <a:rPr lang="ru-RU" dirty="0">
                <a:latin typeface="Arial" pitchFamily="34" charset="0"/>
              </a:rPr>
            </a:br>
            <a:r>
              <a:rPr lang="ru-RU" dirty="0">
                <a:latin typeface="Arial" pitchFamily="34" charset="0"/>
              </a:rPr>
              <a:t>для использования в качестве таксона.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6164263" y="1082675"/>
            <a:ext cx="2687637" cy="663575"/>
            <a:chOff x="433" y="3902"/>
            <a:chExt cx="1693" cy="418"/>
          </a:xfrm>
        </p:grpSpPr>
        <p:sp>
          <p:nvSpPr>
            <p:cNvPr id="6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1399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en-US" sz="2400" dirty="0"/>
                <a:t>   </a:t>
              </a:r>
              <a:r>
                <a:rPr lang="ru-RU" sz="2400" dirty="0"/>
                <a:t>Что плохо?</a:t>
              </a:r>
            </a:p>
          </p:txBody>
        </p:sp>
        <p:sp>
          <p:nvSpPr>
            <p:cNvPr id="107537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8" name="Умножение 7"/>
          <p:cNvSpPr/>
          <p:nvPr/>
        </p:nvSpPr>
        <p:spPr bwMode="auto">
          <a:xfrm>
            <a:off x="2336800" y="1984375"/>
            <a:ext cx="2120900" cy="2120900"/>
          </a:xfrm>
          <a:prstGeom prst="mathMultiply">
            <a:avLst>
              <a:gd name="adj1" fmla="val 9149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2760663" y="5387975"/>
            <a:ext cx="3627437" cy="663575"/>
            <a:chOff x="433" y="3902"/>
            <a:chExt cx="2285" cy="418"/>
          </a:xfrm>
        </p:grpSpPr>
        <p:sp>
          <p:nvSpPr>
            <p:cNvPr id="10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1991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en-US" sz="2400" dirty="0"/>
                <a:t>  </a:t>
              </a:r>
              <a:r>
                <a:rPr lang="ru-RU" sz="2400" dirty="0"/>
                <a:t>Текст – в заметки!</a:t>
              </a:r>
            </a:p>
          </p:txBody>
        </p:sp>
        <p:sp>
          <p:nvSpPr>
            <p:cNvPr id="107535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  <a:endParaRPr 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5846763" y="2098675"/>
            <a:ext cx="2992437" cy="663575"/>
            <a:chOff x="433" y="3902"/>
            <a:chExt cx="1885" cy="418"/>
          </a:xfrm>
        </p:grpSpPr>
        <p:sp>
          <p:nvSpPr>
            <p:cNvPr id="13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1591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en-US" sz="2400" dirty="0"/>
                <a:t>   </a:t>
              </a:r>
              <a:r>
                <a:rPr lang="ru-RU" sz="2400" dirty="0"/>
                <a:t>Если читать?</a:t>
              </a:r>
            </a:p>
          </p:txBody>
        </p:sp>
        <p:sp>
          <p:nvSpPr>
            <p:cNvPr id="107533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5541963" y="3228975"/>
            <a:ext cx="3322637" cy="663575"/>
            <a:chOff x="433" y="3902"/>
            <a:chExt cx="2093" cy="418"/>
          </a:xfrm>
        </p:grpSpPr>
        <p:sp>
          <p:nvSpPr>
            <p:cNvPr id="16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1799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en-US" sz="2400" dirty="0"/>
                <a:t>   </a:t>
              </a:r>
              <a:r>
                <a:rPr lang="ru-RU" sz="2400" dirty="0"/>
                <a:t>Если не читать?</a:t>
              </a:r>
            </a:p>
          </p:txBody>
        </p:sp>
        <p:sp>
          <p:nvSpPr>
            <p:cNvPr id="107531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88" y="3190875"/>
            <a:ext cx="5180012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2824163"/>
            <a:ext cx="5094287" cy="39846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10854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Выбор дизайна («темы»)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60363" y="2559050"/>
            <a:ext cx="21145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333399"/>
                </a:solidFill>
              </a:rPr>
              <a:t>PowerPoint</a:t>
            </a:r>
            <a:r>
              <a:rPr lang="en-US" sz="2600">
                <a:solidFill>
                  <a:srgbClr val="333399"/>
                </a:solidFill>
              </a:rPr>
              <a:t>:</a:t>
            </a:r>
            <a:endParaRPr lang="ru-RU" b="1">
              <a:solidFill>
                <a:srgbClr val="333399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60363" y="5391150"/>
            <a:ext cx="34512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333399"/>
                </a:solidFill>
              </a:rPr>
              <a:t>OpenOffice Impress</a:t>
            </a:r>
            <a:r>
              <a:rPr lang="en-US" sz="2600">
                <a:solidFill>
                  <a:srgbClr val="333399"/>
                </a:solidFill>
              </a:rPr>
              <a:t>:</a:t>
            </a:r>
            <a:endParaRPr lang="ru-RU" b="1">
              <a:solidFill>
                <a:srgbClr val="333399"/>
              </a:solidFill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auto">
          <a:xfrm>
            <a:off x="944563" y="5867400"/>
            <a:ext cx="45831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>
                <a:solidFill>
                  <a:srgbClr val="000000"/>
                </a:solidFill>
              </a:rPr>
              <a:t>Файл – Создать – Шаблоны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0363" y="819150"/>
            <a:ext cx="8035925" cy="1692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rgbClr val="333399"/>
                </a:solidFill>
                <a:latin typeface="Arial" pitchFamily="34" charset="0"/>
              </a:rPr>
              <a:t>«Тема» (шаблон)</a:t>
            </a:r>
            <a:r>
              <a:rPr lang="en-US" sz="2600" dirty="0">
                <a:solidFill>
                  <a:srgbClr val="333399"/>
                </a:solidFill>
                <a:latin typeface="Arial" pitchFamily="34" charset="0"/>
              </a:rPr>
              <a:t>:</a:t>
            </a:r>
            <a:endParaRPr lang="ru-RU" sz="2600" dirty="0">
              <a:solidFill>
                <a:srgbClr val="333399"/>
              </a:solidFill>
              <a:latin typeface="Arial" pitchFamily="34" charset="0"/>
            </a:endParaRPr>
          </a:p>
          <a:p>
            <a:pPr marL="533400" indent="-266700">
              <a:buFont typeface="Arial" pitchFamily="34" charset="0"/>
              <a:buChar char="•"/>
              <a:defRPr/>
            </a:pPr>
            <a:r>
              <a:rPr lang="ru-RU" sz="2600" dirty="0">
                <a:latin typeface="Arial" pitchFamily="34" charset="0"/>
              </a:rPr>
              <a:t>цвета</a:t>
            </a:r>
          </a:p>
          <a:p>
            <a:pPr marL="533400" indent="-266700">
              <a:buFont typeface="Arial" pitchFamily="34" charset="0"/>
              <a:buChar char="•"/>
              <a:defRPr/>
            </a:pPr>
            <a:r>
              <a:rPr lang="ru-RU" sz="2600" dirty="0">
                <a:latin typeface="Arial" pitchFamily="34" charset="0"/>
              </a:rPr>
              <a:t>набор шрифтов</a:t>
            </a:r>
          </a:p>
          <a:p>
            <a:pPr marL="533400" indent="-266700">
              <a:buFont typeface="Arial" pitchFamily="34" charset="0"/>
              <a:buChar char="•"/>
              <a:defRPr/>
            </a:pPr>
            <a:r>
              <a:rPr lang="ru-RU" sz="2600" dirty="0">
                <a:latin typeface="Arial" pitchFamily="34" charset="0"/>
              </a:rPr>
              <a:t>элементы украшения (кружочки, завитушки, …)</a:t>
            </a: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 rot="1800000">
            <a:off x="2146300" y="3352800"/>
            <a:ext cx="3911600" cy="1765300"/>
          </a:xfrm>
          <a:prstGeom prst="rect">
            <a:avLst/>
          </a:prstGeom>
          <a:solidFill>
            <a:srgbClr val="E7FDFF"/>
          </a:solidFill>
          <a:ln w="12700" algn="ctr">
            <a:noFill/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 rot="1800000">
            <a:off x="3048000" y="1816100"/>
            <a:ext cx="3911600" cy="1765300"/>
          </a:xfrm>
          <a:prstGeom prst="rect">
            <a:avLst/>
          </a:prstGeom>
          <a:solidFill>
            <a:srgbClr val="FFE7E7"/>
          </a:solidFill>
          <a:ln w="12700" algn="ctr">
            <a:noFill/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957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Выбор цветов</a:t>
            </a:r>
          </a:p>
        </p:txBody>
      </p:sp>
      <p:sp>
        <p:nvSpPr>
          <p:cNvPr id="10957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9575" name="Rectangle 2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9576" name="Прямоугольник 24"/>
          <p:cNvSpPr>
            <a:spLocks noChangeArrowheads="1"/>
          </p:cNvSpPr>
          <p:nvPr/>
        </p:nvSpPr>
        <p:spPr bwMode="auto">
          <a:xfrm>
            <a:off x="404813" y="819150"/>
            <a:ext cx="26590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1">
                <a:solidFill>
                  <a:srgbClr val="333399"/>
                </a:solidFill>
              </a:rPr>
              <a:t>Цветовой круг</a:t>
            </a:r>
            <a:r>
              <a:rPr lang="ru-RU" sz="2600">
                <a:solidFill>
                  <a:srgbClr val="000000"/>
                </a:solidFill>
              </a:rPr>
              <a:t>:</a:t>
            </a:r>
            <a:endParaRPr lang="ru-RU"/>
          </a:p>
        </p:txBody>
      </p:sp>
      <p:grpSp>
        <p:nvGrpSpPr>
          <p:cNvPr id="2" name="Группа 25"/>
          <p:cNvGrpSpPr>
            <a:grpSpLocks/>
          </p:cNvGrpSpPr>
          <p:nvPr/>
        </p:nvGrpSpPr>
        <p:grpSpPr bwMode="auto">
          <a:xfrm>
            <a:off x="1892300" y="1920875"/>
            <a:ext cx="5461000" cy="3000375"/>
            <a:chOff x="3349459" y="3178175"/>
            <a:chExt cx="2190129" cy="1203325"/>
          </a:xfrm>
        </p:grpSpPr>
        <p:pic>
          <p:nvPicPr>
            <p:cNvPr id="109581" name="Picture 1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-510"/>
            <a:stretch>
              <a:fillRect/>
            </a:stretch>
          </p:blipFill>
          <p:spPr bwMode="auto">
            <a:xfrm>
              <a:off x="3984624" y="3378200"/>
              <a:ext cx="866775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989070" y="3342091"/>
              <a:ext cx="855980" cy="916153"/>
              <a:chOff x="4430" y="2947"/>
              <a:chExt cx="1732" cy="1851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4430" y="3638"/>
                <a:ext cx="1732" cy="1160"/>
                <a:chOff x="3456" y="2379"/>
                <a:chExt cx="3084" cy="2068"/>
              </a:xfrm>
            </p:grpSpPr>
            <p:sp>
              <p:nvSpPr>
                <p:cNvPr id="109594" name="Line 16"/>
                <p:cNvSpPr>
                  <a:spLocks noChangeShapeType="1"/>
                </p:cNvSpPr>
                <p:nvPr/>
              </p:nvSpPr>
              <p:spPr bwMode="auto">
                <a:xfrm>
                  <a:off x="4998" y="2794"/>
                  <a:ext cx="1" cy="16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595" name="Line 15"/>
                <p:cNvSpPr>
                  <a:spLocks noChangeShapeType="1"/>
                </p:cNvSpPr>
                <p:nvPr/>
              </p:nvSpPr>
              <p:spPr bwMode="auto">
                <a:xfrm rot="3600000">
                  <a:off x="5713" y="1553"/>
                  <a:ext cx="1" cy="16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596" name="Line 14"/>
                <p:cNvSpPr>
                  <a:spLocks noChangeShapeType="1"/>
                </p:cNvSpPr>
                <p:nvPr/>
              </p:nvSpPr>
              <p:spPr bwMode="auto">
                <a:xfrm rot="18000000" flipV="1">
                  <a:off x="4282" y="1553"/>
                  <a:ext cx="1" cy="16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 rot="10800000">
                <a:off x="4430" y="2947"/>
                <a:ext cx="1732" cy="1160"/>
                <a:chOff x="3456" y="2379"/>
                <a:chExt cx="3084" cy="2068"/>
              </a:xfrm>
            </p:grpSpPr>
            <p:sp>
              <p:nvSpPr>
                <p:cNvPr id="109591" name="Line 12"/>
                <p:cNvSpPr>
                  <a:spLocks noChangeShapeType="1"/>
                </p:cNvSpPr>
                <p:nvPr/>
              </p:nvSpPr>
              <p:spPr bwMode="auto">
                <a:xfrm>
                  <a:off x="4998" y="2794"/>
                  <a:ext cx="1" cy="16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592" name="Line 11"/>
                <p:cNvSpPr>
                  <a:spLocks noChangeShapeType="1"/>
                </p:cNvSpPr>
                <p:nvPr/>
              </p:nvSpPr>
              <p:spPr bwMode="auto">
                <a:xfrm rot="3600000">
                  <a:off x="5713" y="1553"/>
                  <a:ext cx="1" cy="16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593" name="Line 10"/>
                <p:cNvSpPr>
                  <a:spLocks noChangeShapeType="1"/>
                </p:cNvSpPr>
                <p:nvPr/>
              </p:nvSpPr>
              <p:spPr bwMode="auto">
                <a:xfrm rot="18000000" flipV="1">
                  <a:off x="4282" y="1553"/>
                  <a:ext cx="1" cy="16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9583" name="Text Box 7"/>
            <p:cNvSpPr txBox="1">
              <a:spLocks noChangeArrowheads="1"/>
            </p:cNvSpPr>
            <p:nvPr/>
          </p:nvSpPr>
          <p:spPr bwMode="auto">
            <a:xfrm>
              <a:off x="4109085" y="3178175"/>
              <a:ext cx="613410" cy="1562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7200" tIns="0" rIns="7200" bIns="7200"/>
            <a:lstStyle/>
            <a:p>
              <a:pPr algn="ctr" eaLnBrk="0" hangingPunct="0"/>
              <a:r>
                <a:rPr lang="ru-RU" sz="2400">
                  <a:ea typeface="Calibri" pitchFamily="34" charset="0"/>
                  <a:cs typeface="Times New Roman" pitchFamily="18" charset="0"/>
                </a:rPr>
                <a:t>жёлтый</a:t>
              </a:r>
            </a:p>
          </p:txBody>
        </p:sp>
        <p:sp>
          <p:nvSpPr>
            <p:cNvPr id="109584" name="Text Box 6"/>
            <p:cNvSpPr txBox="1">
              <a:spLocks noChangeArrowheads="1"/>
            </p:cNvSpPr>
            <p:nvPr/>
          </p:nvSpPr>
          <p:spPr bwMode="auto">
            <a:xfrm>
              <a:off x="4109085" y="4225208"/>
              <a:ext cx="613410" cy="1562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7200" tIns="0" rIns="7200" bIns="7200"/>
            <a:lstStyle/>
            <a:p>
              <a:pPr algn="ctr" eaLnBrk="0" hangingPunct="0"/>
              <a:r>
                <a:rPr lang="ru-RU" sz="2400">
                  <a:ea typeface="Calibri" pitchFamily="34" charset="0"/>
                  <a:cs typeface="Times New Roman" pitchFamily="18" charset="0"/>
                </a:rPr>
                <a:t>синий</a:t>
              </a:r>
            </a:p>
          </p:txBody>
        </p:sp>
        <p:sp>
          <p:nvSpPr>
            <p:cNvPr id="109585" name="Text Box 5"/>
            <p:cNvSpPr txBox="1">
              <a:spLocks noChangeArrowheads="1"/>
            </p:cNvSpPr>
            <p:nvPr/>
          </p:nvSpPr>
          <p:spPr bwMode="auto">
            <a:xfrm>
              <a:off x="4857229" y="3445651"/>
              <a:ext cx="613410" cy="1562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7200" tIns="0" rIns="7200" bIns="7200"/>
            <a:lstStyle/>
            <a:p>
              <a:pPr eaLnBrk="0" hangingPunct="0"/>
              <a:r>
                <a:rPr lang="ru-RU" sz="2400">
                  <a:ea typeface="Calibri" pitchFamily="34" charset="0"/>
                  <a:cs typeface="Times New Roman" pitchFamily="18" charset="0"/>
                </a:rPr>
                <a:t>красный</a:t>
              </a:r>
            </a:p>
          </p:txBody>
        </p:sp>
        <p:sp>
          <p:nvSpPr>
            <p:cNvPr id="109586" name="Text Box 4"/>
            <p:cNvSpPr txBox="1">
              <a:spLocks noChangeArrowheads="1"/>
            </p:cNvSpPr>
            <p:nvPr/>
          </p:nvSpPr>
          <p:spPr bwMode="auto">
            <a:xfrm>
              <a:off x="3349459" y="3522042"/>
              <a:ext cx="613410" cy="1562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7200" tIns="0" rIns="7200" bIns="7200"/>
            <a:lstStyle/>
            <a:p>
              <a:pPr algn="r" eaLnBrk="0" hangingPunct="0"/>
              <a:r>
                <a:rPr lang="ru-RU" sz="2400">
                  <a:ea typeface="Calibri" pitchFamily="34" charset="0"/>
                  <a:cs typeface="Times New Roman" pitchFamily="18" charset="0"/>
                </a:rPr>
                <a:t>зеленый</a:t>
              </a:r>
            </a:p>
          </p:txBody>
        </p:sp>
        <p:sp>
          <p:nvSpPr>
            <p:cNvPr id="109587" name="Text Box 3"/>
            <p:cNvSpPr txBox="1">
              <a:spLocks noChangeArrowheads="1"/>
            </p:cNvSpPr>
            <p:nvPr/>
          </p:nvSpPr>
          <p:spPr bwMode="auto">
            <a:xfrm>
              <a:off x="3354552" y="3969167"/>
              <a:ext cx="613410" cy="1562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7200" tIns="0" rIns="7200" bIns="7200"/>
            <a:lstStyle/>
            <a:p>
              <a:pPr algn="r" eaLnBrk="0" hangingPunct="0"/>
              <a:r>
                <a:rPr lang="ru-RU" sz="2400">
                  <a:ea typeface="Calibri" pitchFamily="34" charset="0"/>
                  <a:cs typeface="Times New Roman" pitchFamily="18" charset="0"/>
                </a:rPr>
                <a:t>голубой</a:t>
              </a:r>
            </a:p>
          </p:txBody>
        </p:sp>
        <p:sp>
          <p:nvSpPr>
            <p:cNvPr id="109588" name="Text Box 2"/>
            <p:cNvSpPr txBox="1">
              <a:spLocks noChangeArrowheads="1"/>
            </p:cNvSpPr>
            <p:nvPr/>
          </p:nvSpPr>
          <p:spPr bwMode="auto">
            <a:xfrm>
              <a:off x="4872508" y="3918240"/>
              <a:ext cx="667080" cy="1562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7200" tIns="0" rIns="7200" bIns="7200"/>
            <a:lstStyle/>
            <a:p>
              <a:pPr eaLnBrk="0" hangingPunct="0"/>
              <a:r>
                <a:rPr lang="ru-RU" sz="2400">
                  <a:ea typeface="Calibri" pitchFamily="34" charset="0"/>
                  <a:cs typeface="Times New Roman" pitchFamily="18" charset="0"/>
                </a:rPr>
                <a:t>пурпурный</a:t>
              </a:r>
            </a:p>
          </p:txBody>
        </p:sp>
      </p:grpSp>
      <p:sp>
        <p:nvSpPr>
          <p:cNvPr id="45" name="Полилиния 44"/>
          <p:cNvSpPr>
            <a:spLocks/>
          </p:cNvSpPr>
          <p:nvPr/>
        </p:nvSpPr>
        <p:spPr bwMode="auto">
          <a:xfrm rot="1800000" flipH="1">
            <a:off x="2524125" y="3475038"/>
            <a:ext cx="4068763" cy="0"/>
          </a:xfrm>
          <a:custGeom>
            <a:avLst/>
            <a:gdLst>
              <a:gd name="T0" fmla="*/ 0 w 2070100"/>
              <a:gd name="T1" fmla="*/ 0 h 12700"/>
              <a:gd name="T2" fmla="*/ 15715312 w 2070100"/>
              <a:gd name="T3" fmla="*/ 0 h 12700"/>
              <a:gd name="T4" fmla="*/ 0 60000 65536"/>
              <a:gd name="T5" fmla="*/ 0 60000 65536"/>
              <a:gd name="T6" fmla="*/ 0 w 2070100"/>
              <a:gd name="T7" fmla="*/ 0 h 12700"/>
              <a:gd name="T8" fmla="*/ 2070100 w 2070100"/>
              <a:gd name="T9" fmla="*/ 0 h 127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70100" h="12700">
                <a:moveTo>
                  <a:pt x="0" y="12700"/>
                </a:moveTo>
                <a:lnTo>
                  <a:pt x="207010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5551488" y="993775"/>
            <a:ext cx="3236912" cy="3905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7200" tIns="0" rIns="7200" bIns="7200"/>
          <a:lstStyle/>
          <a:p>
            <a:pPr algn="ctr" eaLnBrk="0" hangingPunct="0"/>
            <a:r>
              <a:rPr lang="ru-RU" sz="2400" b="1">
                <a:ea typeface="Calibri" pitchFamily="34" charset="0"/>
                <a:cs typeface="Times New Roman" pitchFamily="18" charset="0"/>
              </a:rPr>
              <a:t>тёплые цвета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2400">
                <a:ea typeface="Calibri" pitchFamily="34" charset="0"/>
                <a:cs typeface="Times New Roman" pitchFamily="18" charset="0"/>
              </a:rPr>
              <a:t>беспокойство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2400">
                <a:ea typeface="Calibri" pitchFamily="34" charset="0"/>
                <a:cs typeface="Times New Roman" pitchFamily="18" charset="0"/>
              </a:rPr>
              <a:t>увеличение пульса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2400">
                <a:ea typeface="Calibri" pitchFamily="34" charset="0"/>
                <a:cs typeface="Times New Roman" pitchFamily="18" charset="0"/>
              </a:rPr>
              <a:t>стресс</a:t>
            </a:r>
          </a:p>
          <a:p>
            <a:pPr algn="ctr" eaLnBrk="0" hangingPunct="0">
              <a:lnSpc>
                <a:spcPct val="80000"/>
              </a:lnSpc>
            </a:pP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4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395288" y="4765675"/>
            <a:ext cx="2741612" cy="3905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7200" tIns="0" rIns="7200" bIns="7200"/>
          <a:lstStyle/>
          <a:p>
            <a:pPr algn="ctr" eaLnBrk="0" hangingPunct="0"/>
            <a:r>
              <a:rPr lang="ru-RU" sz="2400" b="1">
                <a:ea typeface="Calibri" pitchFamily="34" charset="0"/>
                <a:cs typeface="Times New Roman" pitchFamily="18" charset="0"/>
              </a:rPr>
              <a:t>холодные цвета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2400">
                <a:ea typeface="Calibri" pitchFamily="34" charset="0"/>
                <a:cs typeface="Times New Roman" pitchFamily="18" charset="0"/>
              </a:rPr>
              <a:t>спокойствие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2400">
                <a:ea typeface="Calibri" pitchFamily="34" charset="0"/>
                <a:cs typeface="Times New Roman" pitchFamily="18" charset="0"/>
              </a:rPr>
              <a:t>уверенность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2400">
                <a:ea typeface="Calibri" pitchFamily="34" charset="0"/>
                <a:cs typeface="Times New Roman" pitchFamily="18" charset="0"/>
              </a:rPr>
              <a:t>снижение пульса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558800" y="866775"/>
            <a:ext cx="4292600" cy="2259013"/>
            <a:chOff x="3354791" y="3178175"/>
            <a:chExt cx="2286492" cy="1203325"/>
          </a:xfrm>
        </p:grpSpPr>
        <p:pic>
          <p:nvPicPr>
            <p:cNvPr id="110632" name="Picture 1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-510"/>
            <a:stretch>
              <a:fillRect/>
            </a:stretch>
          </p:blipFill>
          <p:spPr bwMode="auto">
            <a:xfrm>
              <a:off x="3984624" y="3378200"/>
              <a:ext cx="866775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989070" y="3342091"/>
              <a:ext cx="855980" cy="916153"/>
              <a:chOff x="4430" y="2947"/>
              <a:chExt cx="1732" cy="1851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4430" y="3638"/>
                <a:ext cx="1732" cy="1160"/>
                <a:chOff x="3456" y="2379"/>
                <a:chExt cx="3084" cy="2068"/>
              </a:xfrm>
            </p:grpSpPr>
            <p:sp>
              <p:nvSpPr>
                <p:cNvPr id="110645" name="Line 16"/>
                <p:cNvSpPr>
                  <a:spLocks noChangeShapeType="1"/>
                </p:cNvSpPr>
                <p:nvPr/>
              </p:nvSpPr>
              <p:spPr bwMode="auto">
                <a:xfrm>
                  <a:off x="4998" y="2794"/>
                  <a:ext cx="1" cy="16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646" name="Line 15"/>
                <p:cNvSpPr>
                  <a:spLocks noChangeShapeType="1"/>
                </p:cNvSpPr>
                <p:nvPr/>
              </p:nvSpPr>
              <p:spPr bwMode="auto">
                <a:xfrm rot="3600000">
                  <a:off x="5713" y="1553"/>
                  <a:ext cx="1" cy="16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647" name="Line 14"/>
                <p:cNvSpPr>
                  <a:spLocks noChangeShapeType="1"/>
                </p:cNvSpPr>
                <p:nvPr/>
              </p:nvSpPr>
              <p:spPr bwMode="auto">
                <a:xfrm rot="18000000" flipV="1">
                  <a:off x="4282" y="1553"/>
                  <a:ext cx="1" cy="16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 rot="10800000">
                <a:off x="4430" y="2947"/>
                <a:ext cx="1732" cy="1160"/>
                <a:chOff x="3456" y="2379"/>
                <a:chExt cx="3084" cy="2068"/>
              </a:xfrm>
            </p:grpSpPr>
            <p:sp>
              <p:nvSpPr>
                <p:cNvPr id="110642" name="Line 12"/>
                <p:cNvSpPr>
                  <a:spLocks noChangeShapeType="1"/>
                </p:cNvSpPr>
                <p:nvPr/>
              </p:nvSpPr>
              <p:spPr bwMode="auto">
                <a:xfrm>
                  <a:off x="4998" y="2794"/>
                  <a:ext cx="1" cy="16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643" name="Line 11"/>
                <p:cNvSpPr>
                  <a:spLocks noChangeShapeType="1"/>
                </p:cNvSpPr>
                <p:nvPr/>
              </p:nvSpPr>
              <p:spPr bwMode="auto">
                <a:xfrm rot="3600000">
                  <a:off x="5713" y="1553"/>
                  <a:ext cx="1" cy="16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644" name="Line 10"/>
                <p:cNvSpPr>
                  <a:spLocks noChangeShapeType="1"/>
                </p:cNvSpPr>
                <p:nvPr/>
              </p:nvSpPr>
              <p:spPr bwMode="auto">
                <a:xfrm rot="18000000" flipV="1">
                  <a:off x="4282" y="1553"/>
                  <a:ext cx="1" cy="16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10634" name="Text Box 7"/>
            <p:cNvSpPr txBox="1">
              <a:spLocks noChangeArrowheads="1"/>
            </p:cNvSpPr>
            <p:nvPr/>
          </p:nvSpPr>
          <p:spPr bwMode="auto">
            <a:xfrm>
              <a:off x="4109085" y="3178175"/>
              <a:ext cx="613410" cy="1562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7200" tIns="0" rIns="7200" bIns="7200"/>
            <a:lstStyle/>
            <a:p>
              <a:pPr algn="ctr" eaLnBrk="0" hangingPunct="0"/>
              <a:r>
                <a:rPr lang="ru-RU" sz="2000">
                  <a:ea typeface="Calibri" pitchFamily="34" charset="0"/>
                  <a:cs typeface="Times New Roman" pitchFamily="18" charset="0"/>
                </a:rPr>
                <a:t>жёлтый</a:t>
              </a:r>
            </a:p>
          </p:txBody>
        </p:sp>
        <p:sp>
          <p:nvSpPr>
            <p:cNvPr id="110635" name="Text Box 6"/>
            <p:cNvSpPr txBox="1">
              <a:spLocks noChangeArrowheads="1"/>
            </p:cNvSpPr>
            <p:nvPr/>
          </p:nvSpPr>
          <p:spPr bwMode="auto">
            <a:xfrm>
              <a:off x="4109085" y="4225208"/>
              <a:ext cx="613410" cy="1562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7200" tIns="0" rIns="7200" bIns="7200"/>
            <a:lstStyle/>
            <a:p>
              <a:pPr algn="ctr" eaLnBrk="0" hangingPunct="0"/>
              <a:r>
                <a:rPr lang="ru-RU" sz="2000">
                  <a:ea typeface="Calibri" pitchFamily="34" charset="0"/>
                  <a:cs typeface="Times New Roman" pitchFamily="18" charset="0"/>
                </a:rPr>
                <a:t>синий</a:t>
              </a:r>
            </a:p>
          </p:txBody>
        </p:sp>
        <p:sp>
          <p:nvSpPr>
            <p:cNvPr id="110636" name="Text Box 5"/>
            <p:cNvSpPr txBox="1">
              <a:spLocks noChangeArrowheads="1"/>
            </p:cNvSpPr>
            <p:nvPr/>
          </p:nvSpPr>
          <p:spPr bwMode="auto">
            <a:xfrm>
              <a:off x="4865505" y="3445651"/>
              <a:ext cx="613410" cy="1562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7200" tIns="0" rIns="7200" bIns="7200"/>
            <a:lstStyle/>
            <a:p>
              <a:pPr eaLnBrk="0" hangingPunct="0"/>
              <a:r>
                <a:rPr lang="ru-RU" sz="2000">
                  <a:ea typeface="Calibri" pitchFamily="34" charset="0"/>
                  <a:cs typeface="Times New Roman" pitchFamily="18" charset="0"/>
                </a:rPr>
                <a:t>красный</a:t>
              </a:r>
            </a:p>
          </p:txBody>
        </p:sp>
        <p:sp>
          <p:nvSpPr>
            <p:cNvPr id="110637" name="Text Box 4"/>
            <p:cNvSpPr txBox="1">
              <a:spLocks noChangeArrowheads="1"/>
            </p:cNvSpPr>
            <p:nvPr/>
          </p:nvSpPr>
          <p:spPr bwMode="auto">
            <a:xfrm>
              <a:off x="3354791" y="3445651"/>
              <a:ext cx="613410" cy="1562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7200" tIns="0" rIns="7200" bIns="7200"/>
            <a:lstStyle/>
            <a:p>
              <a:pPr algn="r" eaLnBrk="0" hangingPunct="0"/>
              <a:r>
                <a:rPr lang="ru-RU" sz="2000">
                  <a:ea typeface="Calibri" pitchFamily="34" charset="0"/>
                  <a:cs typeface="Times New Roman" pitchFamily="18" charset="0"/>
                </a:rPr>
                <a:t>зеленый</a:t>
              </a:r>
            </a:p>
          </p:txBody>
        </p:sp>
        <p:sp>
          <p:nvSpPr>
            <p:cNvPr id="110638" name="Text Box 3"/>
            <p:cNvSpPr txBox="1">
              <a:spLocks noChangeArrowheads="1"/>
            </p:cNvSpPr>
            <p:nvPr/>
          </p:nvSpPr>
          <p:spPr bwMode="auto">
            <a:xfrm>
              <a:off x="3354791" y="3969167"/>
              <a:ext cx="613410" cy="1562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7200" tIns="0" rIns="7200" bIns="7200"/>
            <a:lstStyle/>
            <a:p>
              <a:pPr algn="r" eaLnBrk="0" hangingPunct="0"/>
              <a:r>
                <a:rPr lang="ru-RU" sz="2000">
                  <a:ea typeface="Calibri" pitchFamily="34" charset="0"/>
                  <a:cs typeface="Times New Roman" pitchFamily="18" charset="0"/>
                </a:rPr>
                <a:t>голубой</a:t>
              </a:r>
            </a:p>
          </p:txBody>
        </p:sp>
        <p:sp>
          <p:nvSpPr>
            <p:cNvPr id="110639" name="Text Box 2"/>
            <p:cNvSpPr txBox="1">
              <a:spLocks noChangeArrowheads="1"/>
            </p:cNvSpPr>
            <p:nvPr/>
          </p:nvSpPr>
          <p:spPr bwMode="auto">
            <a:xfrm>
              <a:off x="4851978" y="3969167"/>
              <a:ext cx="789305" cy="15629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lIns="7200" tIns="0" rIns="7200" bIns="7200"/>
            <a:lstStyle/>
            <a:p>
              <a:pPr eaLnBrk="0" hangingPunct="0"/>
              <a:r>
                <a:rPr lang="ru-RU" sz="2000">
                  <a:ea typeface="Calibri" pitchFamily="34" charset="0"/>
                  <a:cs typeface="Times New Roman" pitchFamily="18" charset="0"/>
                </a:rPr>
                <a:t>пурпурный</a:t>
              </a:r>
            </a:p>
          </p:txBody>
        </p:sp>
      </p:grp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404813" y="3359150"/>
            <a:ext cx="76311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1">
                <a:solidFill>
                  <a:srgbClr val="333399"/>
                </a:solidFill>
              </a:rPr>
              <a:t>2 цвета</a:t>
            </a:r>
            <a:r>
              <a:rPr lang="ru-RU" sz="2600">
                <a:solidFill>
                  <a:srgbClr val="000000"/>
                </a:solidFill>
              </a:rPr>
              <a:t>: напротив друг друга (дополнительные)</a:t>
            </a: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487988" y="1516063"/>
            <a:ext cx="1739900" cy="954087"/>
          </a:xfrm>
          <a:prstGeom prst="rect">
            <a:avLst/>
          </a:prstGeom>
          <a:solidFill>
            <a:srgbClr val="E6E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+ чёрный</a:t>
            </a:r>
          </a:p>
          <a:p>
            <a:pPr>
              <a:defRPr/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+ белый</a:t>
            </a:r>
            <a:endParaRPr lang="ru-RU" sz="24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6" name="Группа 26"/>
          <p:cNvGrpSpPr>
            <a:grpSpLocks/>
          </p:cNvGrpSpPr>
          <p:nvPr/>
        </p:nvGrpSpPr>
        <p:grpSpPr bwMode="auto">
          <a:xfrm>
            <a:off x="2152650" y="1403350"/>
            <a:ext cx="806450" cy="1282700"/>
            <a:chOff x="2152650" y="1403350"/>
            <a:chExt cx="806450" cy="1282700"/>
          </a:xfrm>
        </p:grpSpPr>
        <p:sp>
          <p:nvSpPr>
            <p:cNvPr id="110629" name="Полилиния 25"/>
            <p:cNvSpPr>
              <a:spLocks/>
            </p:cNvSpPr>
            <p:nvPr/>
          </p:nvSpPr>
          <p:spPr bwMode="auto">
            <a:xfrm>
              <a:off x="2197100" y="1447800"/>
              <a:ext cx="723900" cy="1212850"/>
            </a:xfrm>
            <a:custGeom>
              <a:avLst/>
              <a:gdLst>
                <a:gd name="T0" fmla="*/ 0 w 755650"/>
                <a:gd name="T1" fmla="*/ 0 h 1181100"/>
                <a:gd name="T2" fmla="*/ 664346 w 755650"/>
                <a:gd name="T3" fmla="*/ 1278933 h 1181100"/>
                <a:gd name="T4" fmla="*/ 0 60000 65536"/>
                <a:gd name="T5" fmla="*/ 0 60000 65536"/>
                <a:gd name="T6" fmla="*/ 0 w 755650"/>
                <a:gd name="T7" fmla="*/ 0 h 1181100"/>
                <a:gd name="T8" fmla="*/ 755650 w 755650"/>
                <a:gd name="T9" fmla="*/ 1181100 h 11811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55650" h="1181100">
                  <a:moveTo>
                    <a:pt x="0" y="0"/>
                  </a:moveTo>
                  <a:lnTo>
                    <a:pt x="755650" y="118110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30" name="Овал 24"/>
            <p:cNvSpPr>
              <a:spLocks noChangeArrowheads="1"/>
            </p:cNvSpPr>
            <p:nvPr/>
          </p:nvSpPr>
          <p:spPr bwMode="auto">
            <a:xfrm>
              <a:off x="2863850" y="2590800"/>
              <a:ext cx="95250" cy="9525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31" name="Овал 23"/>
            <p:cNvSpPr>
              <a:spLocks noChangeArrowheads="1"/>
            </p:cNvSpPr>
            <p:nvPr/>
          </p:nvSpPr>
          <p:spPr bwMode="auto">
            <a:xfrm>
              <a:off x="2152650" y="1403350"/>
              <a:ext cx="95250" cy="9525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1943100" y="3924300"/>
            <a:ext cx="457200" cy="457200"/>
          </a:xfrm>
          <a:prstGeom prst="rect">
            <a:avLst/>
          </a:prstGeom>
          <a:solidFill>
            <a:srgbClr val="6CBE45"/>
          </a:solidFill>
          <a:ln w="1270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2400300" y="3924300"/>
            <a:ext cx="457200" cy="457200"/>
          </a:xfrm>
          <a:prstGeom prst="rect">
            <a:avLst/>
          </a:prstGeom>
          <a:solidFill>
            <a:srgbClr val="6908A1"/>
          </a:solidFill>
          <a:ln w="1270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3295650" y="3924300"/>
            <a:ext cx="457200" cy="457200"/>
          </a:xfrm>
          <a:prstGeom prst="rect">
            <a:avLst/>
          </a:prstGeom>
          <a:solidFill>
            <a:srgbClr val="EE3024"/>
          </a:solidFill>
          <a:ln w="1270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3752850" y="3924300"/>
            <a:ext cx="457200" cy="457200"/>
          </a:xfrm>
          <a:prstGeom prst="rect">
            <a:avLst/>
          </a:prstGeom>
          <a:solidFill>
            <a:srgbClr val="10C3F3"/>
          </a:solidFill>
          <a:ln w="1270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404813" y="4503738"/>
            <a:ext cx="39100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333399"/>
                </a:solidFill>
              </a:rPr>
              <a:t>3</a:t>
            </a:r>
            <a:r>
              <a:rPr lang="ru-RU" sz="2600" b="1">
                <a:solidFill>
                  <a:srgbClr val="333399"/>
                </a:solidFill>
              </a:rPr>
              <a:t> цвета</a:t>
            </a:r>
            <a:r>
              <a:rPr lang="ru-RU" sz="2600">
                <a:solidFill>
                  <a:srgbClr val="000000"/>
                </a:solidFill>
              </a:rPr>
              <a:t>: под углом 120°</a:t>
            </a:r>
            <a:endParaRPr lang="ru-RU"/>
          </a:p>
        </p:txBody>
      </p:sp>
      <p:grpSp>
        <p:nvGrpSpPr>
          <p:cNvPr id="7" name="Группа 32"/>
          <p:cNvGrpSpPr>
            <a:grpSpLocks/>
          </p:cNvGrpSpPr>
          <p:nvPr/>
        </p:nvGrpSpPr>
        <p:grpSpPr bwMode="auto">
          <a:xfrm>
            <a:off x="1908175" y="1317625"/>
            <a:ext cx="1282700" cy="1489075"/>
            <a:chOff x="2079625" y="1212850"/>
            <a:chExt cx="1282700" cy="1489075"/>
          </a:xfrm>
        </p:grpSpPr>
        <p:sp>
          <p:nvSpPr>
            <p:cNvPr id="110622" name="Полилиния 33"/>
            <p:cNvSpPr>
              <a:spLocks/>
            </p:cNvSpPr>
            <p:nvPr/>
          </p:nvSpPr>
          <p:spPr bwMode="auto">
            <a:xfrm>
              <a:off x="2130425" y="1584325"/>
              <a:ext cx="596900" cy="1079500"/>
            </a:xfrm>
            <a:custGeom>
              <a:avLst/>
              <a:gdLst>
                <a:gd name="T0" fmla="*/ 0 w 755650"/>
                <a:gd name="T1" fmla="*/ 0 h 1181100"/>
                <a:gd name="T2" fmla="*/ 372446 w 755650"/>
                <a:gd name="T3" fmla="*/ 901768 h 1181100"/>
                <a:gd name="T4" fmla="*/ 0 60000 65536"/>
                <a:gd name="T5" fmla="*/ 0 60000 65536"/>
                <a:gd name="T6" fmla="*/ 0 w 755650"/>
                <a:gd name="T7" fmla="*/ 0 h 1181100"/>
                <a:gd name="T8" fmla="*/ 755650 w 755650"/>
                <a:gd name="T9" fmla="*/ 1181100 h 11811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55650" h="1181100">
                  <a:moveTo>
                    <a:pt x="0" y="0"/>
                  </a:moveTo>
                  <a:lnTo>
                    <a:pt x="755650" y="118110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23" name="Полилиния 37"/>
            <p:cNvSpPr>
              <a:spLocks/>
            </p:cNvSpPr>
            <p:nvPr/>
          </p:nvSpPr>
          <p:spPr bwMode="auto">
            <a:xfrm flipV="1">
              <a:off x="2720974" y="1577975"/>
              <a:ext cx="590551" cy="1082674"/>
            </a:xfrm>
            <a:custGeom>
              <a:avLst/>
              <a:gdLst>
                <a:gd name="T0" fmla="*/ 0 w 755650"/>
                <a:gd name="T1" fmla="*/ 0 h 1181100"/>
                <a:gd name="T2" fmla="*/ 360687 w 755650"/>
                <a:gd name="T3" fmla="*/ 909745 h 1181100"/>
                <a:gd name="T4" fmla="*/ 0 60000 65536"/>
                <a:gd name="T5" fmla="*/ 0 60000 65536"/>
                <a:gd name="T6" fmla="*/ 0 w 755650"/>
                <a:gd name="T7" fmla="*/ 0 h 1181100"/>
                <a:gd name="T8" fmla="*/ 755650 w 755650"/>
                <a:gd name="T9" fmla="*/ 1181100 h 11811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55650" h="1181100">
                  <a:moveTo>
                    <a:pt x="0" y="0"/>
                  </a:moveTo>
                  <a:lnTo>
                    <a:pt x="755650" y="118110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24" name="Полилиния 45"/>
            <p:cNvSpPr>
              <a:spLocks/>
            </p:cNvSpPr>
            <p:nvPr/>
          </p:nvSpPr>
          <p:spPr bwMode="auto">
            <a:xfrm>
              <a:off x="2127250" y="1589404"/>
              <a:ext cx="1184275" cy="0"/>
            </a:xfrm>
            <a:custGeom>
              <a:avLst/>
              <a:gdLst>
                <a:gd name="T0" fmla="*/ 0 w 755650"/>
                <a:gd name="T1" fmla="*/ 0 h 1181100"/>
                <a:gd name="T2" fmla="*/ 2908817 w 755650"/>
                <a:gd name="T3" fmla="*/ 0 h 1181100"/>
                <a:gd name="T4" fmla="*/ 0 60000 65536"/>
                <a:gd name="T5" fmla="*/ 0 60000 65536"/>
                <a:gd name="T6" fmla="*/ 0 w 755650"/>
                <a:gd name="T7" fmla="*/ 0 h 1181100"/>
                <a:gd name="T8" fmla="*/ 755650 w 755650"/>
                <a:gd name="T9" fmla="*/ 0 h 11811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55650" h="1181100">
                  <a:moveTo>
                    <a:pt x="0" y="0"/>
                  </a:moveTo>
                  <a:lnTo>
                    <a:pt x="755650" y="118110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25" name="Овал 34"/>
            <p:cNvSpPr>
              <a:spLocks noChangeArrowheads="1"/>
            </p:cNvSpPr>
            <p:nvPr/>
          </p:nvSpPr>
          <p:spPr bwMode="auto">
            <a:xfrm>
              <a:off x="2679700" y="2606675"/>
              <a:ext cx="95250" cy="9525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26" name="Овал 35"/>
            <p:cNvSpPr>
              <a:spLocks noChangeArrowheads="1"/>
            </p:cNvSpPr>
            <p:nvPr/>
          </p:nvSpPr>
          <p:spPr bwMode="auto">
            <a:xfrm>
              <a:off x="2079625" y="1536700"/>
              <a:ext cx="95250" cy="9525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27" name="Овал 36"/>
            <p:cNvSpPr>
              <a:spLocks noChangeArrowheads="1"/>
            </p:cNvSpPr>
            <p:nvPr/>
          </p:nvSpPr>
          <p:spPr bwMode="auto">
            <a:xfrm>
              <a:off x="3267075" y="1539875"/>
              <a:ext cx="95250" cy="9525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28" name="Овал 58"/>
            <p:cNvSpPr>
              <a:spLocks noChangeArrowheads="1"/>
            </p:cNvSpPr>
            <p:nvPr/>
          </p:nvSpPr>
          <p:spPr bwMode="auto">
            <a:xfrm>
              <a:off x="2676525" y="1212850"/>
              <a:ext cx="95250" cy="95250"/>
            </a:xfrm>
            <a:prstGeom prst="ellipse">
              <a:avLst/>
            </a:prstGeom>
            <a:noFill/>
            <a:ln w="12700" algn="ctr">
              <a:noFill/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1409700" y="5048250"/>
            <a:ext cx="457200" cy="457200"/>
          </a:xfrm>
          <a:prstGeom prst="rect">
            <a:avLst/>
          </a:prstGeom>
          <a:solidFill>
            <a:srgbClr val="61BB46"/>
          </a:solidFill>
          <a:ln w="1270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2333625" y="5048250"/>
            <a:ext cx="457200" cy="457200"/>
          </a:xfrm>
          <a:prstGeom prst="rect">
            <a:avLst/>
          </a:prstGeom>
          <a:solidFill>
            <a:srgbClr val="ED1C24"/>
          </a:solidFill>
          <a:ln w="1270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1866900" y="5048250"/>
            <a:ext cx="457200" cy="457200"/>
          </a:xfrm>
          <a:prstGeom prst="rect">
            <a:avLst/>
          </a:prstGeom>
          <a:solidFill>
            <a:srgbClr val="3950A2"/>
          </a:solidFill>
          <a:ln w="1270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3419475" y="5048250"/>
            <a:ext cx="457200" cy="45720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3876675" y="5048250"/>
            <a:ext cx="4572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4333875" y="5048250"/>
            <a:ext cx="457200" cy="457200"/>
          </a:xfrm>
          <a:prstGeom prst="rect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4676775" y="3924300"/>
            <a:ext cx="457200" cy="45720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5133975" y="3924300"/>
            <a:ext cx="457200" cy="4572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Группа 62"/>
          <p:cNvGrpSpPr>
            <a:grpSpLocks/>
          </p:cNvGrpSpPr>
          <p:nvPr/>
        </p:nvGrpSpPr>
        <p:grpSpPr bwMode="auto">
          <a:xfrm rot="5400000">
            <a:off x="5551487" y="4692651"/>
            <a:ext cx="823913" cy="1293812"/>
            <a:chOff x="5474924" y="5048250"/>
            <a:chExt cx="1381125" cy="457200"/>
          </a:xfrm>
        </p:grpSpPr>
        <p:sp>
          <p:nvSpPr>
            <p:cNvPr id="110619" name="Прямоугольник 54"/>
            <p:cNvSpPr>
              <a:spLocks noChangeArrowheads="1"/>
            </p:cNvSpPr>
            <p:nvPr/>
          </p:nvSpPr>
          <p:spPr bwMode="auto">
            <a:xfrm>
              <a:off x="5474924" y="504825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20" name="Прямоугольник 55"/>
            <p:cNvSpPr>
              <a:spLocks noChangeArrowheads="1"/>
            </p:cNvSpPr>
            <p:nvPr/>
          </p:nvSpPr>
          <p:spPr bwMode="auto">
            <a:xfrm>
              <a:off x="6398849" y="5048250"/>
              <a:ext cx="457200" cy="457200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21" name="Прямоугольник 56"/>
            <p:cNvSpPr>
              <a:spLocks noChangeArrowheads="1"/>
            </p:cNvSpPr>
            <p:nvPr/>
          </p:nvSpPr>
          <p:spPr bwMode="auto">
            <a:xfrm>
              <a:off x="5932124" y="5048250"/>
              <a:ext cx="457200" cy="457200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404813" y="5648325"/>
            <a:ext cx="37242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333399"/>
                </a:solidFill>
              </a:rPr>
              <a:t>4</a:t>
            </a:r>
            <a:r>
              <a:rPr lang="ru-RU" sz="2600" b="1">
                <a:solidFill>
                  <a:srgbClr val="333399"/>
                </a:solidFill>
              </a:rPr>
              <a:t> цвета</a:t>
            </a:r>
            <a:r>
              <a:rPr lang="ru-RU" sz="2600">
                <a:solidFill>
                  <a:srgbClr val="000000"/>
                </a:solidFill>
              </a:rPr>
              <a:t>: под углом </a:t>
            </a:r>
            <a:r>
              <a:rPr lang="en-US" sz="2600">
                <a:solidFill>
                  <a:srgbClr val="000000"/>
                </a:solidFill>
              </a:rPr>
              <a:t>9</a:t>
            </a:r>
            <a:r>
              <a:rPr lang="ru-RU" sz="2600">
                <a:solidFill>
                  <a:srgbClr val="000000"/>
                </a:solidFill>
              </a:rPr>
              <a:t>0°</a:t>
            </a:r>
            <a:endParaRPr lang="ru-RU"/>
          </a:p>
        </p:txBody>
      </p:sp>
      <p:sp>
        <p:nvSpPr>
          <p:cNvPr id="60" name="Прямоугольник 59"/>
          <p:cNvSpPr>
            <a:spLocks noChangeArrowheads="1"/>
          </p:cNvSpPr>
          <p:nvPr/>
        </p:nvSpPr>
        <p:spPr bwMode="auto">
          <a:xfrm>
            <a:off x="6010275" y="3924300"/>
            <a:ext cx="457200" cy="45720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6467475" y="3924300"/>
            <a:ext cx="457200" cy="457200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89090" name="Picture 2" descr="&amp;Kcy;&amp;acy;&amp;rcy;&amp;tcy;&amp;icy;&amp;ncy;&amp;kcy;&amp;icy; &amp;pcy;&amp;ocy; &amp;zcy;&amp;acy;&amp;pcy;&amp;rcy;&amp;ocy;&amp;scy;&amp;ucy; &amp;ocy;&amp;pcy;&amp;acy;&amp;scy;&amp;ncy;&amp;acy;&amp;yacy; &amp;zcy;&amp;ocy;&amp;ncy;&amp;acy; &amp;chcy;&amp;iecy;&amp;rcy;&amp;ncy;&amp;ycy;&amp;jcy; &amp;zhcy;&amp;iocy;&amp;lcy;&amp;tcy;&amp;y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6775" y="3878263"/>
            <a:ext cx="66357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Заголовок 1"/>
          <p:cNvSpPr txBox="1">
            <a:spLocks/>
          </p:cNvSpPr>
          <p:nvPr/>
        </p:nvSpPr>
        <p:spPr>
          <a:xfrm>
            <a:off x="0" y="0"/>
            <a:ext cx="9144000" cy="773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Выбор цветов</a:t>
            </a:r>
            <a:endParaRPr kumimoji="0" lang="ru-RU" sz="60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8" grpId="0" animBg="1"/>
      <p:bldP spid="29" grpId="0" animBg="1"/>
      <p:bldP spid="30" grpId="0" animBg="1"/>
      <p:bldP spid="31" grpId="0" animBg="1"/>
      <p:bldP spid="32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8" grpId="0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898525"/>
            <a:ext cx="38989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2188" y="898525"/>
            <a:ext cx="3898900" cy="291306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654550" y="4013200"/>
            <a:ext cx="4059238" cy="663575"/>
            <a:chOff x="433" y="3902"/>
            <a:chExt cx="2557" cy="418"/>
          </a:xfrm>
        </p:grpSpPr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2263" cy="291"/>
            </a:xfrm>
            <a:prstGeom prst="rect">
              <a:avLst/>
            </a:prstGeom>
            <a:solidFill>
              <a:srgbClr val="D1D1FF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en-US" sz="2400" dirty="0"/>
                <a:t>   </a:t>
              </a:r>
              <a:r>
                <a:rPr lang="ru-RU" sz="2400" dirty="0"/>
                <a:t>Где лучше? Почему?</a:t>
              </a:r>
            </a:p>
          </p:txBody>
        </p:sp>
        <p:sp>
          <p:nvSpPr>
            <p:cNvPr id="111634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sz="44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534988" y="4013200"/>
            <a:ext cx="3871912" cy="936625"/>
            <a:chOff x="433" y="3902"/>
            <a:chExt cx="2439" cy="590"/>
          </a:xfrm>
        </p:grpSpPr>
        <p:sp>
          <p:nvSpPr>
            <p:cNvPr id="10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2145" cy="5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en-US" sz="2400" dirty="0"/>
                <a:t>  </a:t>
              </a:r>
              <a:r>
                <a:rPr lang="ru-RU" sz="2400" dirty="0"/>
                <a:t>Фон мешает читать текст слайда!</a:t>
              </a:r>
            </a:p>
          </p:txBody>
        </p:sp>
        <p:sp>
          <p:nvSpPr>
            <p:cNvPr id="111632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  <a:endParaRPr 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4699000" y="4017963"/>
            <a:ext cx="4014788" cy="936625"/>
            <a:chOff x="433" y="3902"/>
            <a:chExt cx="2439" cy="590"/>
          </a:xfrm>
        </p:grpSpPr>
        <p:sp>
          <p:nvSpPr>
            <p:cNvPr id="13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2145" cy="5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en-US" sz="2400" dirty="0"/>
                <a:t>  </a:t>
              </a:r>
              <a:r>
                <a:rPr lang="ru-RU" sz="2400" dirty="0"/>
                <a:t>Используем не более 3-4 цветов!</a:t>
              </a:r>
            </a:p>
          </p:txBody>
        </p:sp>
        <p:sp>
          <p:nvSpPr>
            <p:cNvPr id="111630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  <a:endParaRPr lang="ru-RU" sz="44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176838" y="5013325"/>
            <a:ext cx="3581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фон, заголовок, текст, выделенный текст</a:t>
            </a:r>
            <a:endParaRPr 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77863" y="5483225"/>
            <a:ext cx="54371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q-AL" sz="2400">
                <a:hlinkClick r:id="rId5"/>
              </a:rPr>
              <a:t>paletton.com</a:t>
            </a:r>
            <a:endParaRPr lang="ru-RU" sz="2400"/>
          </a:p>
          <a:p>
            <a:r>
              <a:rPr lang="sq-AL" sz="2400">
                <a:hlinkClick r:id="rId6"/>
              </a:rPr>
              <a:t>color.adobe.com/ru/create/color-wheel</a:t>
            </a:r>
            <a:endParaRPr lang="ru-RU" sz="240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46088" y="5124450"/>
            <a:ext cx="2409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Подбор цветов:</a:t>
            </a:r>
            <a:endParaRPr lang="ru-RU"/>
          </a:p>
        </p:txBody>
      </p:sp>
      <p:sp>
        <p:nvSpPr>
          <p:cNvPr id="18" name="Умножение 17"/>
          <p:cNvSpPr/>
          <p:nvPr/>
        </p:nvSpPr>
        <p:spPr bwMode="auto">
          <a:xfrm>
            <a:off x="1257300" y="1323975"/>
            <a:ext cx="2120900" cy="2120900"/>
          </a:xfrm>
          <a:prstGeom prst="mathMultiply">
            <a:avLst>
              <a:gd name="adj1" fmla="val 9149"/>
            </a:avLst>
          </a:prstGeom>
          <a:solidFill>
            <a:srgbClr val="FF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0" y="0"/>
            <a:ext cx="9144000" cy="773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Выбор цветов</a:t>
            </a:r>
            <a:endParaRPr kumimoji="0" lang="ru-RU" sz="60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Макеты</a:t>
            </a:r>
          </a:p>
        </p:txBody>
      </p:sp>
      <p:pic>
        <p:nvPicPr>
          <p:cNvPr id="16393" name="Рисунок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8550" y="1949450"/>
            <a:ext cx="37750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ая прямоугольная выноска 9"/>
          <p:cNvSpPr/>
          <p:nvPr/>
        </p:nvSpPr>
        <p:spPr bwMode="auto">
          <a:xfrm>
            <a:off x="363538" y="1941513"/>
            <a:ext cx="1652587" cy="547687"/>
          </a:xfrm>
          <a:prstGeom prst="wedgeRoundRectCallout">
            <a:avLst>
              <a:gd name="adj1" fmla="val 85562"/>
              <a:gd name="adj2" fmla="val -1693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/>
              <a:t>всё сами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8300" y="820738"/>
            <a:ext cx="8458200" cy="9540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6700" indent="-266700">
              <a:defRPr/>
            </a:pPr>
            <a:r>
              <a:rPr lang="ru-RU" sz="2800" b="1" dirty="0">
                <a:latin typeface="Arial" pitchFamily="34" charset="0"/>
              </a:rPr>
              <a:t>Макет </a:t>
            </a:r>
            <a:r>
              <a:rPr lang="ru-RU" sz="2800" dirty="0">
                <a:latin typeface="Arial" pitchFamily="34" charset="0"/>
              </a:rPr>
              <a:t>– это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ru-RU" sz="2800" dirty="0">
                <a:latin typeface="Arial" pitchFamily="34" charset="0"/>
              </a:rPr>
              <a:t>заготовка, которая задаёт расположение элементов на слайде. </a:t>
            </a:r>
          </a:p>
        </p:txBody>
      </p:sp>
      <p:pic>
        <p:nvPicPr>
          <p:cNvPr id="16394" name="Рисунок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988" y="2676525"/>
            <a:ext cx="4997450" cy="3757613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13" name="Скругленная прямоугольная выноска 12"/>
          <p:cNvSpPr/>
          <p:nvPr/>
        </p:nvSpPr>
        <p:spPr bwMode="auto">
          <a:xfrm>
            <a:off x="981075" y="4033838"/>
            <a:ext cx="1652588" cy="549275"/>
          </a:xfrm>
          <a:prstGeom prst="wedgeRoundRectCallout">
            <a:avLst>
              <a:gd name="adj1" fmla="val 100897"/>
              <a:gd name="adj2" fmla="val 60547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/>
              <a:t>таблица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 bwMode="auto">
          <a:xfrm>
            <a:off x="981075" y="5003800"/>
            <a:ext cx="1652588" cy="549275"/>
          </a:xfrm>
          <a:prstGeom prst="wedgeRoundRectCallout">
            <a:avLst>
              <a:gd name="adj1" fmla="val 97563"/>
              <a:gd name="adj2" fmla="val -61925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/>
              <a:t>рисунок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 bwMode="auto">
          <a:xfrm flipH="1">
            <a:off x="4616450" y="4033838"/>
            <a:ext cx="2038350" cy="549275"/>
          </a:xfrm>
          <a:prstGeom prst="wedgeRoundRectCallout">
            <a:avLst>
              <a:gd name="adj1" fmla="val 83598"/>
              <a:gd name="adj2" fmla="val 62555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/>
              <a:t>диаграмма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 bwMode="auto">
          <a:xfrm flipH="1">
            <a:off x="4495800" y="5003800"/>
            <a:ext cx="1365250" cy="549275"/>
          </a:xfrm>
          <a:prstGeom prst="wedgeRoundRectCallout">
            <a:avLst>
              <a:gd name="adj1" fmla="val 97563"/>
              <a:gd name="adj2" fmla="val -61925"/>
              <a:gd name="adj3" fmla="val 16667"/>
            </a:avLst>
          </a:prstGeom>
          <a:ln>
            <a:headEnd type="none" w="med" len="med"/>
            <a:tailEnd type="triangle" w="lg" len="lg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/>
              <a:t>видео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5811838" y="5632450"/>
            <a:ext cx="3122612" cy="663575"/>
            <a:chOff x="433" y="3902"/>
            <a:chExt cx="1967" cy="418"/>
          </a:xfrm>
        </p:grpSpPr>
        <p:sp>
          <p:nvSpPr>
            <p:cNvPr id="19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1673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0975" indent="-180975" eaLnBrk="0" hangingPunct="0">
                <a:spcBef>
                  <a:spcPct val="50000"/>
                </a:spcBef>
                <a:defRPr/>
              </a:pPr>
              <a:r>
                <a:rPr lang="en-US" sz="2400" dirty="0"/>
                <a:t>  </a:t>
              </a:r>
              <a:r>
                <a:rPr lang="en-US" sz="2400" b="1" dirty="0">
                  <a:solidFill>
                    <a:srgbClr val="333399"/>
                  </a:solidFill>
                </a:rPr>
                <a:t>F5</a:t>
              </a:r>
              <a:r>
                <a:rPr lang="en-US" sz="2400" dirty="0"/>
                <a:t> – </a:t>
              </a:r>
              <a:r>
                <a:rPr lang="ru-RU" sz="2400" dirty="0"/>
                <a:t>просмотр!</a:t>
              </a:r>
            </a:p>
          </p:txBody>
        </p:sp>
        <p:sp>
          <p:nvSpPr>
            <p:cNvPr id="112654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  <a:endParaRPr lang="ru-RU" sz="44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36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DE2304"/>
      </a:accent1>
      <a:accent2>
        <a:srgbClr val="0070C0"/>
      </a:accent2>
      <a:accent3>
        <a:srgbClr val="D8243D"/>
      </a:accent3>
      <a:accent4>
        <a:srgbClr val="7FADF9"/>
      </a:accent4>
      <a:accent5>
        <a:srgbClr val="E88651"/>
      </a:accent5>
      <a:accent6>
        <a:srgbClr val="0353C9"/>
      </a:accent6>
      <a:hlink>
        <a:srgbClr val="D8243D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3333FF"/>
    </a:hlink>
    <a:folHlink>
      <a:srgbClr val="CC0099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864</Words>
  <Application>Microsoft Office PowerPoint</Application>
  <PresentationFormat>Экран (4:3)</PresentationFormat>
  <Paragraphs>253</Paragraphs>
  <Slides>33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Программы для создания презентаций</vt:lpstr>
      <vt:lpstr>Что такое презентация</vt:lpstr>
      <vt:lpstr>Содержание презентации</vt:lpstr>
      <vt:lpstr>Текст на слайде</vt:lpstr>
      <vt:lpstr>Выбор дизайна («темы»)</vt:lpstr>
      <vt:lpstr>Выбор цветов</vt:lpstr>
      <vt:lpstr>Слайд 7</vt:lpstr>
      <vt:lpstr>Слайд 8</vt:lpstr>
      <vt:lpstr>Макеты</vt:lpstr>
      <vt:lpstr>Расположение элементов на слайде</vt:lpstr>
      <vt:lpstr>Выравнивание</vt:lpstr>
      <vt:lpstr>Текст на слайдах</vt:lpstr>
      <vt:lpstr>Списки</vt:lpstr>
      <vt:lpstr>Выравнивание</vt:lpstr>
      <vt:lpstr>Выравнивание</vt:lpstr>
      <vt:lpstr>Слайд 16</vt:lpstr>
      <vt:lpstr>Сочетания цветов</vt:lpstr>
      <vt:lpstr>Текст и фон</vt:lpstr>
      <vt:lpstr>Чек-лист (проверочный лист)</vt:lpstr>
      <vt:lpstr>Добавление объектов на слайд</vt:lpstr>
      <vt:lpstr>Добавление объектов на слайд</vt:lpstr>
      <vt:lpstr>Что такое анимация?</vt:lpstr>
      <vt:lpstr>Последовательное появление объектов</vt:lpstr>
      <vt:lpstr>Слайд 24</vt:lpstr>
      <vt:lpstr>Установка элемента на своё место</vt:lpstr>
      <vt:lpstr>Иллюстрация процесса</vt:lpstr>
      <vt:lpstr>Как сделать анимацию?</vt:lpstr>
      <vt:lpstr>Работа со слайдами</vt:lpstr>
      <vt:lpstr>Единый стиль оформления слайдов</vt:lpstr>
      <vt:lpstr>Переходы между слайдами</vt:lpstr>
      <vt:lpstr>Сортировщик слайдов</vt:lpstr>
      <vt:lpstr>Показ презентации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Программы для создания презентаций</dc:title>
  <dc:creator>. я</dc:creator>
  <cp:lastModifiedBy>. я</cp:lastModifiedBy>
  <cp:revision>12</cp:revision>
  <dcterms:created xsi:type="dcterms:W3CDTF">2021-12-03T08:49:30Z</dcterms:created>
  <dcterms:modified xsi:type="dcterms:W3CDTF">2021-12-03T09:13:30Z</dcterms:modified>
</cp:coreProperties>
</file>