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Компьютерная арифметика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A45-F143-4EE8-965C-D45BB07662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EBA63-D49A-4297-AE3C-28ED475515A3}" type="datetimeFigureOut">
              <a:rPr lang="ru-RU" smtClean="0"/>
              <a:pPr/>
              <a:t>26.10.2021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10C82-3994-462B-8447-21B776CE8D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20" y="500042"/>
            <a:ext cx="8653462" cy="2247917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eaLnBrk="1" hangingPunct="1"/>
            <a:r>
              <a:rPr lang="ru-RU" sz="7200" b="1" dirty="0" smtClean="0">
                <a:ln/>
                <a:solidFill>
                  <a:schemeClr val="accent3"/>
                </a:solidFill>
              </a:rPr>
              <a:t>Хранение в памяти целых чисел</a:t>
            </a:r>
            <a:endParaRPr lang="ru-RU" altLang="ru-RU" sz="7200" b="1" dirty="0" smtClean="0">
              <a:ln/>
              <a:solidFill>
                <a:schemeClr val="accent3"/>
              </a:solidFill>
            </a:endParaRPr>
          </a:p>
        </p:txBody>
      </p:sp>
      <p:pic>
        <p:nvPicPr>
          <p:cNvPr id="317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786058"/>
            <a:ext cx="5823759" cy="36576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</a:t>
            </a:r>
            <a:r>
              <a:rPr lang="en-US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</a:t>
            </a:r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знаком: диапазон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981075" y="1023938"/>
            <a:ext cx="2986088" cy="1031875"/>
            <a:chOff x="3706238" y="1702340"/>
            <a:chExt cx="2986392" cy="1031132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3706238" y="1702340"/>
              <a:ext cx="2986392" cy="1031132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7171" name="Object 3"/>
            <p:cNvGraphicFramePr>
              <a:graphicFrameLocks noChangeAspect="1"/>
            </p:cNvGraphicFramePr>
            <p:nvPr/>
          </p:nvGraphicFramePr>
          <p:xfrm>
            <a:off x="3989910" y="1877322"/>
            <a:ext cx="2422525" cy="682625"/>
          </p:xfrm>
          <a:graphic>
            <a:graphicData uri="http://schemas.openxmlformats.org/presentationml/2006/ole">
              <p:oleObj spid="_x0000_s4099" name="Формула" r:id="rId3" imgW="812447" imgH="228501" progId="Equation.3">
                <p:embed/>
              </p:oleObj>
            </a:graphicData>
          </a:graphic>
        </p:graphicFrame>
      </p:grp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69913" y="2311400"/>
          <a:ext cx="8272462" cy="3630615"/>
        </p:xfrm>
        <a:graphic>
          <a:graphicData uri="http://schemas.openxmlformats.org/drawingml/2006/table">
            <a:tbl>
              <a:tblPr/>
              <a:tblGrid>
                <a:gridCol w="676275"/>
                <a:gridCol w="2109787"/>
                <a:gridCol w="2151063"/>
                <a:gridCol w="3335337"/>
              </a:tblGrid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min</a:t>
                      </a:r>
                      <a:endParaRPr kumimoji="0" lang="ru-RU" sz="2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max</a:t>
                      </a:r>
                      <a:endParaRPr kumimoji="0" lang="ru-RU" sz="2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типы данных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 128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127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shortInt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Delphi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char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 32 768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32 767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smallInt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 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Delphi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short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 (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2 147 483 648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2 147 483 64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integer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Delphi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 (</a:t>
                      </a: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– 2</a:t>
                      </a:r>
                      <a:r>
                        <a:rPr kumimoji="0" lang="ru-RU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int64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Delphi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long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long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5330825" y="1023938"/>
            <a:ext cx="2987675" cy="1031875"/>
            <a:chOff x="3706238" y="1702340"/>
            <a:chExt cx="2986392" cy="1031132"/>
          </a:xfrm>
        </p:grpSpPr>
        <p:sp>
          <p:nvSpPr>
            <p:cNvPr id="10" name="Прямоугольник 9"/>
            <p:cNvSpPr/>
            <p:nvPr/>
          </p:nvSpPr>
          <p:spPr bwMode="auto">
            <a:xfrm>
              <a:off x="3706238" y="1702340"/>
              <a:ext cx="2986392" cy="1031132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aphicFrame>
          <p:nvGraphicFramePr>
            <p:cNvPr id="7170" name="Object 2"/>
            <p:cNvGraphicFramePr>
              <a:graphicFrameLocks noChangeAspect="1"/>
            </p:cNvGraphicFramePr>
            <p:nvPr/>
          </p:nvGraphicFramePr>
          <p:xfrm>
            <a:off x="3800195" y="1858272"/>
            <a:ext cx="2801937" cy="720725"/>
          </p:xfrm>
          <a:graphic>
            <a:graphicData uri="http://schemas.openxmlformats.org/presentationml/2006/ole">
              <p:oleObj spid="_x0000_s4098" name="Формула" r:id="rId4" imgW="939392" imgH="241195" progId="Equation.3">
                <p:embed/>
              </p:oleObj>
            </a:graphicData>
          </a:graphic>
        </p:graphicFrame>
      </p:grpSp>
      <p:sp>
        <p:nvSpPr>
          <p:cNvPr id="12" name="Стрелка вправо 11"/>
          <p:cNvSpPr/>
          <p:nvPr/>
        </p:nvSpPr>
        <p:spPr bwMode="auto">
          <a:xfrm>
            <a:off x="4318000" y="1355725"/>
            <a:ext cx="661988" cy="369888"/>
          </a:xfrm>
          <a:prstGeom prst="rightArrow">
            <a:avLst/>
          </a:prstGeom>
          <a:ln>
            <a:headEnd type="none" w="med" len="med"/>
            <a:tailEnd type="triangle" w="lg" len="lg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29600" cy="1857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686800" cy="1143000"/>
          </a:xfrm>
        </p:spPr>
        <p:txBody>
          <a:bodyPr>
            <a:no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без знака (</a:t>
            </a:r>
            <a:r>
              <a:rPr lang="en-US" alt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unsigned</a:t>
            </a:r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</p:txBody>
      </p:sp>
      <p:sp>
        <p:nvSpPr>
          <p:cNvPr id="19460" name="Прямоугольник 3"/>
          <p:cNvSpPr>
            <a:spLocks noChangeArrowheads="1"/>
          </p:cNvSpPr>
          <p:nvPr/>
        </p:nvSpPr>
        <p:spPr bwMode="auto">
          <a:xfrm>
            <a:off x="539750" y="1678006"/>
            <a:ext cx="34718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4000" b="1">
                <a:solidFill>
                  <a:srgbClr val="000000"/>
                </a:solidFill>
              </a:rPr>
              <a:t>78 = 1001110</a:t>
            </a:r>
            <a:r>
              <a:rPr lang="en-US" altLang="ru-RU" sz="4000" b="1" baseline="-25000">
                <a:solidFill>
                  <a:srgbClr val="000000"/>
                </a:solidFill>
              </a:rPr>
              <a:t>2</a:t>
            </a:r>
            <a:endParaRPr lang="ru-RU" altLang="ru-RU" baseline="-25000"/>
          </a:p>
        </p:txBody>
      </p:sp>
      <p:sp>
        <p:nvSpPr>
          <p:cNvPr id="19461" name="Прямоугольник 4"/>
          <p:cNvSpPr>
            <a:spLocks noChangeArrowheads="1"/>
          </p:cNvSpPr>
          <p:nvPr/>
        </p:nvSpPr>
        <p:spPr bwMode="auto">
          <a:xfrm>
            <a:off x="417513" y="1170006"/>
            <a:ext cx="8415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 err="1">
                <a:solidFill>
                  <a:schemeClr val="accent1">
                    <a:lumMod val="75000"/>
                  </a:schemeClr>
                </a:solidFill>
              </a:rPr>
              <a:t>Беззнаковые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 данные </a:t>
            </a:r>
            <a:r>
              <a:rPr lang="ru-RU" altLang="ru-RU" sz="2400" dirty="0">
                <a:solidFill>
                  <a:srgbClr val="000000"/>
                </a:solidFill>
              </a:rPr>
              <a:t>– не могут быть отрицательными.</a:t>
            </a:r>
            <a:endParaRPr lang="ru-RU" altLang="ru-RU" dirty="0"/>
          </a:p>
        </p:txBody>
      </p:sp>
      <p:graphicFrame>
        <p:nvGraphicFramePr>
          <p:cNvPr id="6" name="Group 84"/>
          <p:cNvGraphicFramePr>
            <a:graphicFrameLocks noGrp="1"/>
          </p:cNvGraphicFramePr>
          <p:nvPr/>
        </p:nvGraphicFramePr>
        <p:xfrm>
          <a:off x="1639888" y="3381393"/>
          <a:ext cx="6096000" cy="518048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64" marB="456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Group 66"/>
          <p:cNvGraphicFramePr>
            <a:graphicFrameLocks noGrp="1"/>
          </p:cNvGraphicFramePr>
          <p:nvPr/>
        </p:nvGraphicFramePr>
        <p:xfrm>
          <a:off x="1643042" y="2928934"/>
          <a:ext cx="6096000" cy="396082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3246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641" marB="4564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641" marB="4564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67"/>
          <p:cNvSpPr>
            <a:spLocks noChangeArrowheads="1"/>
          </p:cNvSpPr>
          <p:nvPr/>
        </p:nvSpPr>
        <p:spPr bwMode="auto">
          <a:xfrm>
            <a:off x="7829550" y="3001981"/>
            <a:ext cx="69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>
                <a:solidFill>
                  <a:schemeClr val="accent2">
                    <a:lumMod val="75000"/>
                  </a:schemeClr>
                </a:solidFill>
              </a:rPr>
              <a:t>биты</a:t>
            </a:r>
          </a:p>
        </p:txBody>
      </p:sp>
      <p:sp>
        <p:nvSpPr>
          <p:cNvPr id="9" name="AutoShape 68"/>
          <p:cNvSpPr>
            <a:spLocks noChangeArrowheads="1"/>
          </p:cNvSpPr>
          <p:nvPr/>
        </p:nvSpPr>
        <p:spPr bwMode="auto">
          <a:xfrm>
            <a:off x="7327900" y="2430481"/>
            <a:ext cx="1673256" cy="460375"/>
          </a:xfrm>
          <a:prstGeom prst="wedgeRoundRectCallout">
            <a:avLst>
              <a:gd name="adj1" fmla="val -42898"/>
              <a:gd name="adj2" fmla="val 95657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400" b="1" dirty="0"/>
              <a:t>младший</a:t>
            </a:r>
          </a:p>
        </p:txBody>
      </p:sp>
      <p:sp>
        <p:nvSpPr>
          <p:cNvPr id="10" name="AutoShape 69"/>
          <p:cNvSpPr>
            <a:spLocks noChangeArrowheads="1"/>
          </p:cNvSpPr>
          <p:nvPr/>
        </p:nvSpPr>
        <p:spPr bwMode="auto">
          <a:xfrm>
            <a:off x="428597" y="2357430"/>
            <a:ext cx="1457354" cy="579463"/>
          </a:xfrm>
          <a:prstGeom prst="wedgeRoundRectCallout">
            <a:avLst>
              <a:gd name="adj1" fmla="val 48366"/>
              <a:gd name="adj2" fmla="val 9134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ru-RU" sz="2400" b="1" dirty="0"/>
              <a:t>старший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579563" y="3916381"/>
            <a:ext cx="3162300" cy="182562"/>
            <a:chOff x="314" y="1620"/>
            <a:chExt cx="1198" cy="126"/>
          </a:xfrm>
        </p:grpSpPr>
        <p:sp>
          <p:nvSpPr>
            <p:cNvPr id="19503" name="Freeform 73"/>
            <p:cNvSpPr>
              <a:spLocks/>
            </p:cNvSpPr>
            <p:nvPr/>
          </p:nvSpPr>
          <p:spPr bwMode="auto">
            <a:xfrm>
              <a:off x="314" y="1620"/>
              <a:ext cx="601" cy="126"/>
            </a:xfrm>
            <a:custGeom>
              <a:avLst/>
              <a:gdLst>
                <a:gd name="T0" fmla="*/ 20 w 601"/>
                <a:gd name="T1" fmla="*/ 0 h 126"/>
                <a:gd name="T2" fmla="*/ 80 w 601"/>
                <a:gd name="T3" fmla="*/ 51 h 126"/>
                <a:gd name="T4" fmla="*/ 499 w 601"/>
                <a:gd name="T5" fmla="*/ 57 h 126"/>
                <a:gd name="T6" fmla="*/ 601 w 601"/>
                <a:gd name="T7" fmla="*/ 126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1"/>
                <a:gd name="T13" fmla="*/ 0 h 126"/>
                <a:gd name="T14" fmla="*/ 601 w 601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1" h="126">
                  <a:moveTo>
                    <a:pt x="20" y="0"/>
                  </a:moveTo>
                  <a:cubicBezTo>
                    <a:pt x="31" y="9"/>
                    <a:pt x="0" y="42"/>
                    <a:pt x="80" y="51"/>
                  </a:cubicBezTo>
                  <a:cubicBezTo>
                    <a:pt x="160" y="60"/>
                    <a:pt x="412" y="45"/>
                    <a:pt x="499" y="57"/>
                  </a:cubicBezTo>
                  <a:cubicBezTo>
                    <a:pt x="586" y="69"/>
                    <a:pt x="580" y="112"/>
                    <a:pt x="601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74"/>
            <p:cNvSpPr>
              <a:spLocks/>
            </p:cNvSpPr>
            <p:nvPr/>
          </p:nvSpPr>
          <p:spPr bwMode="auto">
            <a:xfrm flipH="1">
              <a:off x="911" y="1620"/>
              <a:ext cx="601" cy="126"/>
            </a:xfrm>
            <a:custGeom>
              <a:avLst/>
              <a:gdLst>
                <a:gd name="T0" fmla="*/ 20 w 601"/>
                <a:gd name="T1" fmla="*/ 0 h 126"/>
                <a:gd name="T2" fmla="*/ 80 w 601"/>
                <a:gd name="T3" fmla="*/ 51 h 126"/>
                <a:gd name="T4" fmla="*/ 499 w 601"/>
                <a:gd name="T5" fmla="*/ 57 h 126"/>
                <a:gd name="T6" fmla="*/ 601 w 601"/>
                <a:gd name="T7" fmla="*/ 126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1"/>
                <a:gd name="T13" fmla="*/ 0 h 126"/>
                <a:gd name="T14" fmla="*/ 601 w 601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1" h="126">
                  <a:moveTo>
                    <a:pt x="20" y="0"/>
                  </a:moveTo>
                  <a:cubicBezTo>
                    <a:pt x="31" y="9"/>
                    <a:pt x="0" y="42"/>
                    <a:pt x="80" y="51"/>
                  </a:cubicBezTo>
                  <a:cubicBezTo>
                    <a:pt x="160" y="60"/>
                    <a:pt x="412" y="45"/>
                    <a:pt x="499" y="57"/>
                  </a:cubicBezTo>
                  <a:cubicBezTo>
                    <a:pt x="586" y="69"/>
                    <a:pt x="580" y="112"/>
                    <a:pt x="601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4638675" y="3917968"/>
            <a:ext cx="3162300" cy="182563"/>
            <a:chOff x="314" y="1620"/>
            <a:chExt cx="1198" cy="126"/>
          </a:xfrm>
        </p:grpSpPr>
        <p:sp>
          <p:nvSpPr>
            <p:cNvPr id="19501" name="Freeform 76"/>
            <p:cNvSpPr>
              <a:spLocks/>
            </p:cNvSpPr>
            <p:nvPr/>
          </p:nvSpPr>
          <p:spPr bwMode="auto">
            <a:xfrm>
              <a:off x="314" y="1620"/>
              <a:ext cx="601" cy="126"/>
            </a:xfrm>
            <a:custGeom>
              <a:avLst/>
              <a:gdLst>
                <a:gd name="T0" fmla="*/ 20 w 601"/>
                <a:gd name="T1" fmla="*/ 0 h 126"/>
                <a:gd name="T2" fmla="*/ 80 w 601"/>
                <a:gd name="T3" fmla="*/ 51 h 126"/>
                <a:gd name="T4" fmla="*/ 499 w 601"/>
                <a:gd name="T5" fmla="*/ 57 h 126"/>
                <a:gd name="T6" fmla="*/ 601 w 601"/>
                <a:gd name="T7" fmla="*/ 126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1"/>
                <a:gd name="T13" fmla="*/ 0 h 126"/>
                <a:gd name="T14" fmla="*/ 601 w 601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1" h="126">
                  <a:moveTo>
                    <a:pt x="20" y="0"/>
                  </a:moveTo>
                  <a:cubicBezTo>
                    <a:pt x="31" y="9"/>
                    <a:pt x="0" y="42"/>
                    <a:pt x="80" y="51"/>
                  </a:cubicBezTo>
                  <a:cubicBezTo>
                    <a:pt x="160" y="60"/>
                    <a:pt x="412" y="45"/>
                    <a:pt x="499" y="57"/>
                  </a:cubicBezTo>
                  <a:cubicBezTo>
                    <a:pt x="586" y="69"/>
                    <a:pt x="580" y="112"/>
                    <a:pt x="601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Freeform 77"/>
            <p:cNvSpPr>
              <a:spLocks/>
            </p:cNvSpPr>
            <p:nvPr/>
          </p:nvSpPr>
          <p:spPr bwMode="auto">
            <a:xfrm flipH="1">
              <a:off x="911" y="1620"/>
              <a:ext cx="601" cy="126"/>
            </a:xfrm>
            <a:custGeom>
              <a:avLst/>
              <a:gdLst>
                <a:gd name="T0" fmla="*/ 20 w 601"/>
                <a:gd name="T1" fmla="*/ 0 h 126"/>
                <a:gd name="T2" fmla="*/ 80 w 601"/>
                <a:gd name="T3" fmla="*/ 51 h 126"/>
                <a:gd name="T4" fmla="*/ 499 w 601"/>
                <a:gd name="T5" fmla="*/ 57 h 126"/>
                <a:gd name="T6" fmla="*/ 601 w 601"/>
                <a:gd name="T7" fmla="*/ 126 h 12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01"/>
                <a:gd name="T13" fmla="*/ 0 h 126"/>
                <a:gd name="T14" fmla="*/ 601 w 601"/>
                <a:gd name="T15" fmla="*/ 126 h 1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01" h="126">
                  <a:moveTo>
                    <a:pt x="20" y="0"/>
                  </a:moveTo>
                  <a:cubicBezTo>
                    <a:pt x="31" y="9"/>
                    <a:pt x="0" y="42"/>
                    <a:pt x="80" y="51"/>
                  </a:cubicBezTo>
                  <a:cubicBezTo>
                    <a:pt x="160" y="60"/>
                    <a:pt x="412" y="45"/>
                    <a:pt x="499" y="57"/>
                  </a:cubicBezTo>
                  <a:cubicBezTo>
                    <a:pt x="586" y="69"/>
                    <a:pt x="580" y="112"/>
                    <a:pt x="601" y="12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" name="Rectangle 78"/>
          <p:cNvSpPr>
            <a:spLocks noChangeArrowheads="1"/>
          </p:cNvSpPr>
          <p:nvPr/>
        </p:nvSpPr>
        <p:spPr bwMode="auto">
          <a:xfrm>
            <a:off x="2055813" y="4164031"/>
            <a:ext cx="2298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b="1"/>
              <a:t>старший полубайт</a:t>
            </a:r>
          </a:p>
          <a:p>
            <a:pPr algn="ctr" eaLnBrk="1" hangingPunct="1"/>
            <a:r>
              <a:rPr lang="ru-RU" altLang="ru-RU" b="1"/>
              <a:t>старшая цифра</a:t>
            </a:r>
          </a:p>
        </p:txBody>
      </p:sp>
      <p:sp>
        <p:nvSpPr>
          <p:cNvPr id="18" name="Rectangle 79"/>
          <p:cNvSpPr>
            <a:spLocks noChangeArrowheads="1"/>
          </p:cNvSpPr>
          <p:nvPr/>
        </p:nvSpPr>
        <p:spPr bwMode="auto">
          <a:xfrm>
            <a:off x="5114925" y="4164031"/>
            <a:ext cx="2378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ru-RU" altLang="ru-RU" b="1"/>
              <a:t>младший полубайт</a:t>
            </a:r>
          </a:p>
          <a:p>
            <a:pPr algn="ctr" eaLnBrk="1" hangingPunct="1"/>
            <a:r>
              <a:rPr lang="ru-RU" altLang="ru-RU" b="1"/>
              <a:t>младшая цифра</a:t>
            </a:r>
          </a:p>
        </p:txBody>
      </p:sp>
      <p:sp>
        <p:nvSpPr>
          <p:cNvPr id="19" name="Rectangle 80"/>
          <p:cNvSpPr>
            <a:spLocks noChangeArrowheads="1"/>
          </p:cNvSpPr>
          <p:nvPr/>
        </p:nvSpPr>
        <p:spPr bwMode="auto">
          <a:xfrm>
            <a:off x="3027363" y="4795856"/>
            <a:ext cx="6719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ru-RU" altLang="ru-RU" sz="3200" b="1" baseline="-25000" dirty="0">
                <a:solidFill>
                  <a:schemeClr val="accent2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20" name="Rectangle 81"/>
          <p:cNvSpPr>
            <a:spLocks noChangeArrowheads="1"/>
          </p:cNvSpPr>
          <p:nvPr/>
        </p:nvSpPr>
        <p:spPr bwMode="auto">
          <a:xfrm>
            <a:off x="5891213" y="4787918"/>
            <a:ext cx="6639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3200" b="1">
                <a:solidFill>
                  <a:schemeClr val="accent2">
                    <a:lumMod val="75000"/>
                  </a:schemeClr>
                </a:solidFill>
              </a:rPr>
              <a:t>E</a:t>
            </a:r>
            <a:r>
              <a:rPr lang="ru-RU" altLang="ru-RU" sz="3200" b="1" baseline="-25000">
                <a:solidFill>
                  <a:schemeClr val="accent2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21" name="Rectangle 82"/>
          <p:cNvSpPr>
            <a:spLocks noChangeArrowheads="1"/>
          </p:cNvSpPr>
          <p:nvPr/>
        </p:nvSpPr>
        <p:spPr bwMode="auto">
          <a:xfrm>
            <a:off x="2997200" y="5481656"/>
            <a:ext cx="3644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800" b="1"/>
              <a:t>1001110</a:t>
            </a:r>
            <a:r>
              <a:rPr lang="en-US" altLang="ru-RU" sz="2800" b="1" baseline="-25000"/>
              <a:t>2 </a:t>
            </a:r>
            <a:r>
              <a:rPr lang="en-US" altLang="ru-RU" sz="2800" b="1"/>
              <a:t>= 4E</a:t>
            </a:r>
            <a:r>
              <a:rPr lang="en-US" altLang="ru-RU" sz="2800" b="1" baseline="-25000"/>
              <a:t>16</a:t>
            </a:r>
            <a:r>
              <a:rPr lang="en-US" altLang="ru-RU" sz="2800" b="1"/>
              <a:t> = ‘N’</a:t>
            </a:r>
            <a:endParaRPr lang="ru-RU" altLang="ru-RU" sz="2800" b="1" baseline="-25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8" grpId="0"/>
      <p:bldP spid="9" grpId="0" animBg="1"/>
      <p:bldP spid="10" grpId="0" animBg="1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 bwMode="auto">
          <a:xfrm>
            <a:off x="827088" y="3073400"/>
            <a:ext cx="1419225" cy="360363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410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без знака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0050" y="942975"/>
          <a:ext cx="8413751" cy="1265238"/>
        </p:xfrm>
        <a:graphic>
          <a:graphicData uri="http://schemas.openxmlformats.org/drawingml/2006/table">
            <a:tbl>
              <a:tblPr/>
              <a:tblGrid>
                <a:gridCol w="677282"/>
                <a:gridCol w="1238549"/>
                <a:gridCol w="1381295"/>
                <a:gridCol w="505826"/>
                <a:gridCol w="1338321"/>
                <a:gridCol w="1297812"/>
                <a:gridCol w="690647"/>
                <a:gridCol w="1284019"/>
              </a:tblGrid>
              <a:tr h="42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2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255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01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FF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0000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0000</a:t>
                      </a:r>
                      <a:r>
                        <a:rPr lang="en-US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0000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0001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0111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1111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1000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0000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1111 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1111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495300" y="939800"/>
          <a:ext cx="468313" cy="415925"/>
        </p:xfrm>
        <a:graphic>
          <a:graphicData uri="http://schemas.openxmlformats.org/presentationml/2006/ole">
            <p:oleObj spid="_x0000_s1026" name="Формула" r:id="rId3" imgW="253890" imgH="228501" progId="Equation.3">
              <p:embed/>
            </p:oleObj>
          </a:graphicData>
        </a:graphic>
      </p:graphicFrame>
      <p:graphicFrame>
        <p:nvGraphicFramePr>
          <p:cNvPr id="4099" name="Object 2"/>
          <p:cNvGraphicFramePr>
            <a:graphicFrameLocks noChangeAspect="1"/>
          </p:cNvGraphicFramePr>
          <p:nvPr/>
        </p:nvGraphicFramePr>
        <p:xfrm>
          <a:off x="504825" y="1376363"/>
          <a:ext cx="468313" cy="415925"/>
        </p:xfrm>
        <a:graphic>
          <a:graphicData uri="http://schemas.openxmlformats.org/presentationml/2006/ole">
            <p:oleObj spid="_x0000_s1027" name="Формула" r:id="rId4" imgW="253890" imgH="228501" progId="Equation.3">
              <p:embed/>
            </p:oleObj>
          </a:graphicData>
        </a:graphic>
      </p:graphicFrame>
      <p:graphicFrame>
        <p:nvGraphicFramePr>
          <p:cNvPr id="4100" name="Object 1"/>
          <p:cNvGraphicFramePr>
            <a:graphicFrameLocks noChangeAspect="1"/>
          </p:cNvGraphicFramePr>
          <p:nvPr/>
        </p:nvGraphicFramePr>
        <p:xfrm>
          <a:off x="534988" y="1809750"/>
          <a:ext cx="398462" cy="398463"/>
        </p:xfrm>
        <a:graphic>
          <a:graphicData uri="http://schemas.openxmlformats.org/presentationml/2006/ole">
            <p:oleObj spid="_x0000_s1028" name="Формула" r:id="rId5" imgW="215619" imgH="215619" progId="Equation.3">
              <p:embed/>
            </p:oleObj>
          </a:graphicData>
        </a:graphic>
      </p:graphicFrame>
      <p:sp>
        <p:nvSpPr>
          <p:cNvPr id="3118" name="Прямоугольник 8"/>
          <p:cNvSpPr>
            <a:spLocks noChangeArrowheads="1"/>
          </p:cNvSpPr>
          <p:nvPr/>
        </p:nvSpPr>
        <p:spPr bwMode="auto">
          <a:xfrm>
            <a:off x="425450" y="2417763"/>
            <a:ext cx="19764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1111 1111</a:t>
            </a:r>
            <a:r>
              <a:rPr lang="en-US" alt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/>
            <a:r>
              <a:rPr lang="ru-RU" altLang="ru-RU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  0000 0001</a:t>
            </a:r>
          </a:p>
        </p:txBody>
      </p:sp>
      <p:sp>
        <p:nvSpPr>
          <p:cNvPr id="3119" name="Полилиния 9"/>
          <p:cNvSpPr>
            <a:spLocks/>
          </p:cNvSpPr>
          <p:nvPr/>
        </p:nvSpPr>
        <p:spPr bwMode="auto">
          <a:xfrm>
            <a:off x="525463" y="3025775"/>
            <a:ext cx="1701800" cy="0"/>
          </a:xfrm>
          <a:custGeom>
            <a:avLst/>
            <a:gdLst>
              <a:gd name="T0" fmla="*/ 0 w 1702340"/>
              <a:gd name="T1" fmla="*/ 0 h 9728"/>
              <a:gd name="T2" fmla="*/ 1695334 w 1702340"/>
              <a:gd name="T3" fmla="*/ 0 h 9728"/>
              <a:gd name="T4" fmla="*/ 0 60000 65536"/>
              <a:gd name="T5" fmla="*/ 0 60000 65536"/>
              <a:gd name="T6" fmla="*/ 0 w 1702340"/>
              <a:gd name="T7" fmla="*/ 0 h 9728"/>
              <a:gd name="T8" fmla="*/ 1702340 w 1702340"/>
              <a:gd name="T9" fmla="*/ 0 h 9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2340" h="9728">
                <a:moveTo>
                  <a:pt x="0" y="0"/>
                </a:moveTo>
                <a:lnTo>
                  <a:pt x="1702340" y="9728"/>
                </a:lnTo>
              </a:path>
            </a:pathLst>
          </a:custGeom>
          <a:noFill/>
          <a:ln w="1270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3120" name="Прямоугольник 10"/>
          <p:cNvSpPr>
            <a:spLocks noChangeArrowheads="1"/>
          </p:cNvSpPr>
          <p:nvPr/>
        </p:nvSpPr>
        <p:spPr bwMode="auto">
          <a:xfrm>
            <a:off x="425450" y="3079750"/>
            <a:ext cx="1839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1 0000 000</a:t>
            </a:r>
            <a:r>
              <a:rPr lang="en-US" altLang="ru-RU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ru-RU" altLang="ru-RU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4145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pSp>
        <p:nvGrpSpPr>
          <p:cNvPr id="2" name="Группа 52"/>
          <p:cNvGrpSpPr>
            <a:grpSpLocks/>
          </p:cNvGrpSpPr>
          <p:nvPr/>
        </p:nvGrpSpPr>
        <p:grpSpPr bwMode="auto">
          <a:xfrm>
            <a:off x="658813" y="5572125"/>
            <a:ext cx="8285162" cy="757238"/>
            <a:chOff x="658856" y="5722275"/>
            <a:chExt cx="8284819" cy="758517"/>
          </a:xfrm>
        </p:grpSpPr>
        <p:sp>
          <p:nvSpPr>
            <p:cNvPr id="4165" name="Line 36"/>
            <p:cNvSpPr>
              <a:spLocks noChangeShapeType="1"/>
            </p:cNvSpPr>
            <p:nvPr/>
          </p:nvSpPr>
          <p:spPr bwMode="auto">
            <a:xfrm>
              <a:off x="658856" y="6130634"/>
              <a:ext cx="8284819" cy="11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6" name="Freeform 35"/>
            <p:cNvSpPr>
              <a:spLocks/>
            </p:cNvSpPr>
            <p:nvPr/>
          </p:nvSpPr>
          <p:spPr bwMode="auto">
            <a:xfrm>
              <a:off x="2848992" y="6066663"/>
              <a:ext cx="1122" cy="131309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7" name="Freeform 34"/>
            <p:cNvSpPr>
              <a:spLocks/>
            </p:cNvSpPr>
            <p:nvPr/>
          </p:nvSpPr>
          <p:spPr bwMode="auto">
            <a:xfrm>
              <a:off x="4702530" y="6036361"/>
              <a:ext cx="1122" cy="190791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8" name="Freeform 33"/>
            <p:cNvSpPr>
              <a:spLocks/>
            </p:cNvSpPr>
            <p:nvPr/>
          </p:nvSpPr>
          <p:spPr bwMode="auto">
            <a:xfrm>
              <a:off x="8409605" y="6036361"/>
              <a:ext cx="1122" cy="190791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69" name="Freeform 32"/>
            <p:cNvSpPr>
              <a:spLocks/>
            </p:cNvSpPr>
            <p:nvPr/>
          </p:nvSpPr>
          <p:spPr bwMode="auto">
            <a:xfrm>
              <a:off x="995455" y="6036361"/>
              <a:ext cx="1122" cy="190791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0" name="Freeform 31"/>
            <p:cNvSpPr>
              <a:spLocks/>
            </p:cNvSpPr>
            <p:nvPr/>
          </p:nvSpPr>
          <p:spPr bwMode="auto">
            <a:xfrm>
              <a:off x="6556067" y="6066663"/>
              <a:ext cx="1122" cy="131309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71" name="Rectangle 29"/>
            <p:cNvSpPr>
              <a:spLocks noChangeArrowheads="1"/>
            </p:cNvSpPr>
            <p:nvPr/>
          </p:nvSpPr>
          <p:spPr bwMode="auto">
            <a:xfrm>
              <a:off x="8184084" y="5752577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255</a:t>
              </a:r>
              <a:endParaRPr lang="en-US" altLang="ru-RU" sz="2000"/>
            </a:p>
          </p:txBody>
        </p:sp>
        <p:sp>
          <p:nvSpPr>
            <p:cNvPr id="4172" name="Rectangle 28"/>
            <p:cNvSpPr>
              <a:spLocks noChangeArrowheads="1"/>
            </p:cNvSpPr>
            <p:nvPr/>
          </p:nvSpPr>
          <p:spPr bwMode="auto">
            <a:xfrm>
              <a:off x="4482619" y="5722275"/>
              <a:ext cx="433090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128</a:t>
              </a:r>
              <a:endParaRPr lang="ru-RU" altLang="ru-RU" sz="2000"/>
            </a:p>
          </p:txBody>
        </p:sp>
        <p:sp>
          <p:nvSpPr>
            <p:cNvPr id="4173" name="Rectangle 27"/>
            <p:cNvSpPr>
              <a:spLocks noChangeArrowheads="1"/>
            </p:cNvSpPr>
            <p:nvPr/>
          </p:nvSpPr>
          <p:spPr bwMode="auto">
            <a:xfrm>
              <a:off x="768812" y="5752577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endParaRPr lang="ru-RU" altLang="ru-RU" sz="2000"/>
            </a:p>
          </p:txBody>
        </p:sp>
        <p:sp>
          <p:nvSpPr>
            <p:cNvPr id="4174" name="Rectangle 26"/>
            <p:cNvSpPr>
              <a:spLocks noChangeArrowheads="1"/>
            </p:cNvSpPr>
            <p:nvPr/>
          </p:nvSpPr>
          <p:spPr bwMode="auto">
            <a:xfrm>
              <a:off x="2616739" y="577277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64</a:t>
              </a:r>
              <a:endParaRPr lang="en-US" altLang="ru-RU" sz="2000"/>
            </a:p>
          </p:txBody>
        </p:sp>
        <p:sp>
          <p:nvSpPr>
            <p:cNvPr id="4175" name="Rectangle 25"/>
            <p:cNvSpPr>
              <a:spLocks noChangeArrowheads="1"/>
            </p:cNvSpPr>
            <p:nvPr/>
          </p:nvSpPr>
          <p:spPr bwMode="auto">
            <a:xfrm>
              <a:off x="6328302" y="577277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192</a:t>
              </a:r>
              <a:endParaRPr lang="en-US" altLang="ru-RU" sz="2000"/>
            </a:p>
          </p:txBody>
        </p:sp>
        <p:sp>
          <p:nvSpPr>
            <p:cNvPr id="4176" name="Rectangle 24"/>
            <p:cNvSpPr>
              <a:spLocks noChangeArrowheads="1"/>
            </p:cNvSpPr>
            <p:nvPr/>
          </p:nvSpPr>
          <p:spPr bwMode="auto">
            <a:xfrm>
              <a:off x="6398988" y="620133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C0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4177" name="Rectangle 23"/>
            <p:cNvSpPr>
              <a:spLocks noChangeArrowheads="1"/>
            </p:cNvSpPr>
            <p:nvPr/>
          </p:nvSpPr>
          <p:spPr bwMode="auto">
            <a:xfrm>
              <a:off x="8248037" y="620133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FF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4178" name="Rectangle 22"/>
            <p:cNvSpPr>
              <a:spLocks noChangeArrowheads="1"/>
            </p:cNvSpPr>
            <p:nvPr/>
          </p:nvSpPr>
          <p:spPr bwMode="auto">
            <a:xfrm>
              <a:off x="2684059" y="620133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4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4179" name="Rectangle 21"/>
            <p:cNvSpPr>
              <a:spLocks noChangeArrowheads="1"/>
            </p:cNvSpPr>
            <p:nvPr/>
          </p:nvSpPr>
          <p:spPr bwMode="auto">
            <a:xfrm>
              <a:off x="852861" y="620133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4180" name="Rectangle 5"/>
            <p:cNvSpPr>
              <a:spLocks noChangeArrowheads="1"/>
            </p:cNvSpPr>
            <p:nvPr/>
          </p:nvSpPr>
          <p:spPr bwMode="auto">
            <a:xfrm>
              <a:off x="4515157" y="620133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80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</p:grpSp>
      <p:grpSp>
        <p:nvGrpSpPr>
          <p:cNvPr id="3" name="Группа 51"/>
          <p:cNvGrpSpPr>
            <a:grpSpLocks/>
          </p:cNvGrpSpPr>
          <p:nvPr/>
        </p:nvGrpSpPr>
        <p:grpSpPr bwMode="auto">
          <a:xfrm>
            <a:off x="2974975" y="2246313"/>
            <a:ext cx="3481388" cy="3103562"/>
            <a:chOff x="2974656" y="2427412"/>
            <a:chExt cx="3481553" cy="3102792"/>
          </a:xfrm>
        </p:grpSpPr>
        <p:sp>
          <p:nvSpPr>
            <p:cNvPr id="4148" name="Oval 37"/>
            <p:cNvSpPr>
              <a:spLocks noChangeArrowheads="1"/>
            </p:cNvSpPr>
            <p:nvPr/>
          </p:nvSpPr>
          <p:spPr bwMode="auto">
            <a:xfrm>
              <a:off x="3521068" y="2819849"/>
              <a:ext cx="2353948" cy="235458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 sz="4400"/>
            </a:p>
          </p:txBody>
        </p:sp>
        <p:sp>
          <p:nvSpPr>
            <p:cNvPr id="4149" name="Freeform 30"/>
            <p:cNvSpPr>
              <a:spLocks/>
            </p:cNvSpPr>
            <p:nvPr/>
          </p:nvSpPr>
          <p:spPr bwMode="auto">
            <a:xfrm>
              <a:off x="4699164" y="2733431"/>
              <a:ext cx="1122" cy="190791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0" name="Arc 20"/>
            <p:cNvSpPr>
              <a:spLocks/>
            </p:cNvSpPr>
            <p:nvPr/>
          </p:nvSpPr>
          <p:spPr bwMode="auto">
            <a:xfrm flipH="1">
              <a:off x="3392038" y="2689662"/>
              <a:ext cx="1277954" cy="1276055"/>
            </a:xfrm>
            <a:custGeom>
              <a:avLst/>
              <a:gdLst>
                <a:gd name="T0" fmla="*/ 2147483647 w 21436"/>
                <a:gd name="T1" fmla="*/ 0 h 21385"/>
                <a:gd name="T2" fmla="*/ 2147483647 w 21436"/>
                <a:gd name="T3" fmla="*/ 2147483647 h 21385"/>
                <a:gd name="T4" fmla="*/ 0 w 21436"/>
                <a:gd name="T5" fmla="*/ 2147483647 h 21385"/>
                <a:gd name="T6" fmla="*/ 0 60000 65536"/>
                <a:gd name="T7" fmla="*/ 0 60000 65536"/>
                <a:gd name="T8" fmla="*/ 0 60000 65536"/>
                <a:gd name="T9" fmla="*/ 0 w 21436"/>
                <a:gd name="T10" fmla="*/ 0 h 21385"/>
                <a:gd name="T11" fmla="*/ 21436 w 21436"/>
                <a:gd name="T12" fmla="*/ 21385 h 21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36" h="21385" fill="none" extrusionOk="0">
                  <a:moveTo>
                    <a:pt x="3040" y="-1"/>
                  </a:moveTo>
                  <a:cubicBezTo>
                    <a:pt x="12698" y="1373"/>
                    <a:pt x="20238" y="9049"/>
                    <a:pt x="21436" y="18731"/>
                  </a:cubicBezTo>
                </a:path>
                <a:path w="21436" h="21385" stroke="0" extrusionOk="0">
                  <a:moveTo>
                    <a:pt x="3040" y="-1"/>
                  </a:moveTo>
                  <a:cubicBezTo>
                    <a:pt x="12698" y="1373"/>
                    <a:pt x="20238" y="9049"/>
                    <a:pt x="21436" y="18731"/>
                  </a:cubicBezTo>
                  <a:lnTo>
                    <a:pt x="0" y="21385"/>
                  </a:lnTo>
                  <a:lnTo>
                    <a:pt x="3040" y="-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1" name="Freeform 19"/>
            <p:cNvSpPr>
              <a:spLocks/>
            </p:cNvSpPr>
            <p:nvPr/>
          </p:nvSpPr>
          <p:spPr bwMode="auto">
            <a:xfrm>
              <a:off x="4699164" y="5083528"/>
              <a:ext cx="1122" cy="190791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2" name="Freeform 18"/>
            <p:cNvSpPr>
              <a:spLocks/>
            </p:cNvSpPr>
            <p:nvPr/>
          </p:nvSpPr>
          <p:spPr bwMode="auto">
            <a:xfrm rot="-5400000">
              <a:off x="5886236" y="3893916"/>
              <a:ext cx="1122" cy="190739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3" name="Freeform 17"/>
            <p:cNvSpPr>
              <a:spLocks/>
            </p:cNvSpPr>
            <p:nvPr/>
          </p:nvSpPr>
          <p:spPr bwMode="auto">
            <a:xfrm rot="-5400000">
              <a:off x="3517702" y="3893916"/>
              <a:ext cx="1122" cy="190739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4" name="Arc 16"/>
            <p:cNvSpPr>
              <a:spLocks/>
            </p:cNvSpPr>
            <p:nvPr/>
          </p:nvSpPr>
          <p:spPr bwMode="auto">
            <a:xfrm flipV="1">
              <a:off x="4710384" y="4021832"/>
              <a:ext cx="1283564" cy="1198617"/>
            </a:xfrm>
            <a:custGeom>
              <a:avLst/>
              <a:gdLst>
                <a:gd name="T0" fmla="*/ 2147483647 w 21534"/>
                <a:gd name="T1" fmla="*/ 0 h 20088"/>
                <a:gd name="T2" fmla="*/ 2147483647 w 21534"/>
                <a:gd name="T3" fmla="*/ 2147483647 h 20088"/>
                <a:gd name="T4" fmla="*/ 0 w 21534"/>
                <a:gd name="T5" fmla="*/ 2147483647 h 20088"/>
                <a:gd name="T6" fmla="*/ 0 60000 65536"/>
                <a:gd name="T7" fmla="*/ 0 60000 65536"/>
                <a:gd name="T8" fmla="*/ 0 60000 65536"/>
                <a:gd name="T9" fmla="*/ 0 w 21534"/>
                <a:gd name="T10" fmla="*/ 0 h 20088"/>
                <a:gd name="T11" fmla="*/ 21534 w 21534"/>
                <a:gd name="T12" fmla="*/ 20088 h 200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4" h="20088" fill="none" extrusionOk="0">
                  <a:moveTo>
                    <a:pt x="7938" y="-1"/>
                  </a:moveTo>
                  <a:cubicBezTo>
                    <a:pt x="15614" y="3032"/>
                    <a:pt x="20891" y="10176"/>
                    <a:pt x="21534" y="18404"/>
                  </a:cubicBezTo>
                </a:path>
                <a:path w="21534" h="20088" stroke="0" extrusionOk="0">
                  <a:moveTo>
                    <a:pt x="7938" y="-1"/>
                  </a:moveTo>
                  <a:cubicBezTo>
                    <a:pt x="15614" y="3032"/>
                    <a:pt x="20891" y="10176"/>
                    <a:pt x="21534" y="18404"/>
                  </a:cubicBezTo>
                  <a:lnTo>
                    <a:pt x="0" y="20088"/>
                  </a:lnTo>
                  <a:lnTo>
                    <a:pt x="7938" y="-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5" name="Rectangle 15"/>
            <p:cNvSpPr>
              <a:spLocks noChangeArrowheads="1"/>
            </p:cNvSpPr>
            <p:nvPr/>
          </p:nvSpPr>
          <p:spPr bwMode="auto">
            <a:xfrm>
              <a:off x="4592574" y="2427412"/>
              <a:ext cx="201959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endParaRPr lang="en-US" altLang="ru-RU" sz="4400"/>
            </a:p>
          </p:txBody>
        </p:sp>
        <p:sp>
          <p:nvSpPr>
            <p:cNvPr id="4156" name="Rectangle 14"/>
            <p:cNvSpPr>
              <a:spLocks noChangeArrowheads="1"/>
            </p:cNvSpPr>
            <p:nvPr/>
          </p:nvSpPr>
          <p:spPr bwMode="auto">
            <a:xfrm>
              <a:off x="4828193" y="2483159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FF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4400"/>
            </a:p>
          </p:txBody>
        </p:sp>
        <p:sp>
          <p:nvSpPr>
            <p:cNvPr id="4157" name="Freeform 13"/>
            <p:cNvSpPr>
              <a:spLocks/>
            </p:cNvSpPr>
            <p:nvPr/>
          </p:nvSpPr>
          <p:spPr bwMode="auto">
            <a:xfrm rot="780000">
              <a:off x="4986395" y="2786180"/>
              <a:ext cx="1122" cy="131309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58" name="Rectangle 12"/>
            <p:cNvSpPr>
              <a:spLocks noChangeArrowheads="1"/>
            </p:cNvSpPr>
            <p:nvPr/>
          </p:nvSpPr>
          <p:spPr bwMode="auto">
            <a:xfrm>
              <a:off x="5998435" y="3832163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C0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4400"/>
            </a:p>
          </p:txBody>
        </p:sp>
        <p:sp>
          <p:nvSpPr>
            <p:cNvPr id="4159" name="Rectangle 11"/>
            <p:cNvSpPr>
              <a:spLocks noChangeArrowheads="1"/>
            </p:cNvSpPr>
            <p:nvPr/>
          </p:nvSpPr>
          <p:spPr bwMode="auto">
            <a:xfrm>
              <a:off x="2974656" y="3832163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40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4400"/>
            </a:p>
          </p:txBody>
        </p:sp>
        <p:sp>
          <p:nvSpPr>
            <p:cNvPr id="4160" name="Rectangle 10"/>
            <p:cNvSpPr>
              <a:spLocks noChangeArrowheads="1"/>
            </p:cNvSpPr>
            <p:nvPr/>
          </p:nvSpPr>
          <p:spPr bwMode="auto">
            <a:xfrm>
              <a:off x="4472521" y="4786119"/>
              <a:ext cx="455530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128</a:t>
              </a:r>
              <a:endParaRPr lang="en-US" altLang="ru-RU" sz="4400"/>
            </a:p>
          </p:txBody>
        </p:sp>
        <p:sp>
          <p:nvSpPr>
            <p:cNvPr id="4161" name="Rectangle 9"/>
            <p:cNvSpPr>
              <a:spLocks noChangeArrowheads="1"/>
            </p:cNvSpPr>
            <p:nvPr/>
          </p:nvSpPr>
          <p:spPr bwMode="auto">
            <a:xfrm>
              <a:off x="4544328" y="5250751"/>
              <a:ext cx="458896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80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4400"/>
            </a:p>
          </p:txBody>
        </p:sp>
        <p:sp>
          <p:nvSpPr>
            <p:cNvPr id="4162" name="Rectangle 8"/>
            <p:cNvSpPr>
              <a:spLocks noChangeArrowheads="1"/>
            </p:cNvSpPr>
            <p:nvPr/>
          </p:nvSpPr>
          <p:spPr bwMode="auto">
            <a:xfrm>
              <a:off x="4721604" y="2915244"/>
              <a:ext cx="457774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255</a:t>
              </a:r>
              <a:endParaRPr lang="en-US" altLang="ru-RU" sz="2000"/>
            </a:p>
          </p:txBody>
        </p:sp>
        <p:sp>
          <p:nvSpPr>
            <p:cNvPr id="4163" name="Rectangle 10"/>
            <p:cNvSpPr>
              <a:spLocks noChangeArrowheads="1"/>
            </p:cNvSpPr>
            <p:nvPr/>
          </p:nvSpPr>
          <p:spPr bwMode="auto">
            <a:xfrm>
              <a:off x="3577575" y="3823079"/>
              <a:ext cx="455530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64</a:t>
              </a:r>
              <a:endParaRPr lang="en-US" altLang="ru-RU" sz="4400"/>
            </a:p>
          </p:txBody>
        </p:sp>
        <p:sp>
          <p:nvSpPr>
            <p:cNvPr id="4164" name="Rectangle 10"/>
            <p:cNvSpPr>
              <a:spLocks noChangeArrowheads="1"/>
            </p:cNvSpPr>
            <p:nvPr/>
          </p:nvSpPr>
          <p:spPr bwMode="auto">
            <a:xfrm>
              <a:off x="5309098" y="3823079"/>
              <a:ext cx="455530" cy="279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192</a:t>
              </a:r>
              <a:endParaRPr lang="en-US" alt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118" grpId="0"/>
      <p:bldP spid="3119" grpId="0" animBg="1"/>
      <p:bldP spid="31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без знака: диапазон</a:t>
            </a:r>
          </a:p>
        </p:txBody>
      </p:sp>
      <p:grpSp>
        <p:nvGrpSpPr>
          <p:cNvPr id="2" name="Группа 3"/>
          <p:cNvGrpSpPr>
            <a:grpSpLocks/>
          </p:cNvGrpSpPr>
          <p:nvPr/>
        </p:nvGrpSpPr>
        <p:grpSpPr bwMode="auto">
          <a:xfrm>
            <a:off x="3003550" y="996950"/>
            <a:ext cx="2987675" cy="1030288"/>
            <a:chOff x="3706238" y="1702340"/>
            <a:chExt cx="2986392" cy="1031132"/>
          </a:xfrm>
        </p:grpSpPr>
        <p:sp>
          <p:nvSpPr>
            <p:cNvPr id="5" name="Прямоугольник 4"/>
            <p:cNvSpPr/>
            <p:nvPr/>
          </p:nvSpPr>
          <p:spPr bwMode="auto">
            <a:xfrm>
              <a:off x="3706238" y="1702340"/>
              <a:ext cx="2986392" cy="1031132"/>
            </a:xfrm>
            <a:prstGeom prst="rect">
              <a:avLst/>
            </a:prstGeom>
            <a:ln>
              <a:headEnd type="none" w="med" len="med"/>
              <a:tailEnd type="triangl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eaLnBrk="1" hangingPunct="1">
                <a:defRPr/>
              </a:pPr>
              <a:endParaRPr lang="ru-RU" b="1"/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3932603" y="1858272"/>
            <a:ext cx="2536825" cy="720725"/>
          </p:xfrm>
          <a:graphic>
            <a:graphicData uri="http://schemas.openxmlformats.org/presentationml/2006/ole">
              <p:oleObj spid="_x0000_s2050" name="Формула" r:id="rId3" imgW="850531" imgH="241195" progId="Equation.3">
                <p:embed/>
              </p:oleObj>
            </a:graphicData>
          </a:graphic>
        </p:graphicFrame>
      </p:grp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69913" y="2311400"/>
          <a:ext cx="8272462" cy="3605212"/>
        </p:xfrm>
        <a:graphic>
          <a:graphicData uri="http://schemas.openxmlformats.org/drawingml/2006/table">
            <a:tbl>
              <a:tblPr/>
              <a:tblGrid>
                <a:gridCol w="676275"/>
                <a:gridCol w="1084262"/>
                <a:gridCol w="3176588"/>
                <a:gridCol w="3335337"/>
              </a:tblGrid>
              <a:tr h="468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K</a:t>
                      </a: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min</a:t>
                      </a:r>
                      <a:endParaRPr kumimoji="0" lang="ru-RU" sz="2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4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max</a:t>
                      </a:r>
                      <a:endParaRPr kumimoji="0" lang="ru-RU" sz="2400" b="0" i="1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типы данных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1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255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byte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Паскаль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unsigned char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65 535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word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Паскаль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unsigned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short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7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4 294 967 295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cardinal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Delphi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Times New Roman" pitchFamily="18" charset="0"/>
                        <a:cs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unsigned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int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18 446 744 073 709 551 615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unsigned long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long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 (</a:t>
                      </a: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Си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++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Courier New" pitchFamily="49" charset="0"/>
                        </a:rPr>
                        <a:t>)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со знаком</a:t>
            </a:r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390525" y="846138"/>
            <a:ext cx="7486650" cy="663575"/>
            <a:chOff x="317" y="2976"/>
            <a:chExt cx="4716" cy="418"/>
          </a:xfrm>
        </p:grpSpPr>
        <p:sp>
          <p:nvSpPr>
            <p:cNvPr id="19511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442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Сколько места требуется для хранения знака?</a:t>
              </a:r>
            </a:p>
          </p:txBody>
        </p:sp>
        <p:sp>
          <p:nvSpPr>
            <p:cNvPr id="20536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0" name="Rectangle 91"/>
          <p:cNvSpPr>
            <a:spLocks noChangeArrowheads="1"/>
          </p:cNvSpPr>
          <p:nvPr/>
        </p:nvSpPr>
        <p:spPr bwMode="auto">
          <a:xfrm>
            <a:off x="654050" y="1651000"/>
            <a:ext cx="8204230" cy="1212850"/>
          </a:xfrm>
          <a:prstGeom prst="rect">
            <a:avLst/>
          </a:prstGeom>
          <a:noFill/>
          <a:ln>
            <a:noFill/>
            <a:headEnd/>
            <a:tailEnd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indent="358775" eaLnBrk="1" hangingPunct="1">
              <a:defRPr/>
            </a:pPr>
            <a:r>
              <a:rPr lang="ru-RU" sz="2400" b="1" dirty="0">
                <a:solidFill>
                  <a:schemeClr val="tx1"/>
                </a:solidFill>
              </a:rPr>
              <a:t>Старший (знаковый) бит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/>
              <a:t>числа определяет его знак. Если он равен 0, число положительное, если 1, то отрицательное.</a:t>
            </a:r>
          </a:p>
        </p:txBody>
      </p:sp>
      <p:sp>
        <p:nvSpPr>
          <p:cNvPr id="20486" name="Прямоугольник 10"/>
          <p:cNvSpPr>
            <a:spLocks noChangeArrowheads="1"/>
          </p:cNvSpPr>
          <p:nvPr/>
        </p:nvSpPr>
        <p:spPr bwMode="auto">
          <a:xfrm>
            <a:off x="357158" y="3071810"/>
            <a:ext cx="246458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Прямой код: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487" name="Прямоугольник 11"/>
          <p:cNvSpPr>
            <a:spLocks noChangeArrowheads="1"/>
          </p:cNvSpPr>
          <p:nvPr/>
        </p:nvSpPr>
        <p:spPr bwMode="auto">
          <a:xfrm>
            <a:off x="690563" y="3738585"/>
            <a:ext cx="21574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</a:rPr>
              <a:t>78 = 1001110</a:t>
            </a:r>
            <a:r>
              <a:rPr lang="en-US" altLang="ru-RU" sz="2400" b="1" baseline="-25000">
                <a:solidFill>
                  <a:srgbClr val="000000"/>
                </a:solidFill>
              </a:rPr>
              <a:t>2</a:t>
            </a:r>
            <a:endParaRPr lang="ru-RU" altLang="ru-RU" sz="1100" baseline="-25000"/>
          </a:p>
        </p:txBody>
      </p:sp>
      <p:graphicFrame>
        <p:nvGraphicFramePr>
          <p:cNvPr id="13" name="Group 84"/>
          <p:cNvGraphicFramePr>
            <a:graphicFrameLocks noGrp="1"/>
          </p:cNvGraphicFramePr>
          <p:nvPr/>
        </p:nvGraphicFramePr>
        <p:xfrm>
          <a:off x="3197225" y="3724298"/>
          <a:ext cx="5283200" cy="518048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508" name="Прямоугольник 13"/>
          <p:cNvSpPr>
            <a:spLocks noChangeArrowheads="1"/>
          </p:cNvSpPr>
          <p:nvPr/>
        </p:nvSpPr>
        <p:spPr bwMode="auto">
          <a:xfrm>
            <a:off x="261938" y="4381523"/>
            <a:ext cx="25860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400" b="1">
                <a:solidFill>
                  <a:srgbClr val="000000"/>
                </a:solidFill>
              </a:rPr>
              <a:t>– 78 = –1001110</a:t>
            </a:r>
            <a:r>
              <a:rPr lang="en-US" altLang="ru-RU" sz="2400" b="1" baseline="-25000">
                <a:solidFill>
                  <a:srgbClr val="000000"/>
                </a:solidFill>
              </a:rPr>
              <a:t>2</a:t>
            </a:r>
            <a:endParaRPr lang="ru-RU" altLang="ru-RU" sz="1100" baseline="-25000"/>
          </a:p>
        </p:txBody>
      </p:sp>
      <p:graphicFrame>
        <p:nvGraphicFramePr>
          <p:cNvPr id="15" name="Group 84"/>
          <p:cNvGraphicFramePr>
            <a:graphicFrameLocks noGrp="1"/>
          </p:cNvGraphicFramePr>
          <p:nvPr/>
        </p:nvGraphicFramePr>
        <p:xfrm>
          <a:off x="3197225" y="4367235"/>
          <a:ext cx="5283200" cy="518048"/>
        </p:xfrm>
        <a:graphic>
          <a:graphicData uri="http://schemas.openxmlformats.org/drawingml/2006/table">
            <a:tbl>
              <a:tblPr/>
              <a:tblGrid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1442" marR="91442" marT="45664" marB="45664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" name="AutoShape 68"/>
          <p:cNvSpPr>
            <a:spLocks noChangeArrowheads="1"/>
          </p:cNvSpPr>
          <p:nvPr/>
        </p:nvSpPr>
        <p:spPr bwMode="auto">
          <a:xfrm>
            <a:off x="3389313" y="3014685"/>
            <a:ext cx="760412" cy="460375"/>
          </a:xfrm>
          <a:prstGeom prst="wedgeRoundRectCallout">
            <a:avLst>
              <a:gd name="adj1" fmla="val -47384"/>
              <a:gd name="adj2" fmla="val 10984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000" b="1" dirty="0">
                <a:latin typeface="Courier New"/>
                <a:cs typeface="Courier New"/>
              </a:rPr>
              <a:t>≥</a:t>
            </a:r>
            <a:r>
              <a:rPr lang="en-US" sz="2000" b="1" dirty="0">
                <a:latin typeface="+mn-lt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AutoShape 68"/>
          <p:cNvSpPr>
            <a:spLocks noChangeArrowheads="1"/>
          </p:cNvSpPr>
          <p:nvPr/>
        </p:nvSpPr>
        <p:spPr bwMode="auto">
          <a:xfrm>
            <a:off x="3389313" y="5133998"/>
            <a:ext cx="760412" cy="461962"/>
          </a:xfrm>
          <a:prstGeom prst="wedgeRoundRectCallout">
            <a:avLst>
              <a:gd name="adj1" fmla="val -35495"/>
              <a:gd name="adj2" fmla="val -116858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n-US" sz="2000" b="1" dirty="0">
                <a:latin typeface="Courier New"/>
                <a:cs typeface="Courier New"/>
              </a:rPr>
              <a:t>&lt;</a:t>
            </a:r>
            <a:r>
              <a:rPr lang="en-US" sz="2000" b="1" dirty="0">
                <a:latin typeface="+mn-lt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0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13"/>
          <p:cNvGrpSpPr>
            <a:grpSpLocks noChangeAspect="1"/>
          </p:cNvGrpSpPr>
          <p:nvPr/>
        </p:nvGrpSpPr>
        <p:grpSpPr bwMode="auto">
          <a:xfrm>
            <a:off x="593725" y="5792810"/>
            <a:ext cx="417513" cy="417513"/>
            <a:chOff x="552" y="2523"/>
            <a:chExt cx="1728" cy="1728"/>
          </a:xfrm>
        </p:grpSpPr>
        <p:sp>
          <p:nvSpPr>
            <p:cNvPr id="20533" name="Oval 1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20534" name="Rectangle 1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1095375" y="5788048"/>
            <a:ext cx="6611938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altLang="ru-RU" sz="2400" dirty="0"/>
              <a:t>операции с положительными и отрицательными числами выполняются по-разному!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0486" grpId="0"/>
      <p:bldP spid="20487" grpId="0"/>
      <p:bldP spid="20508" grpId="0"/>
      <p:bldP spid="16" grpId="0" animBg="1"/>
      <p:bldP spid="17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со знаком</a:t>
            </a:r>
          </a:p>
        </p:txBody>
      </p:sp>
      <p:sp>
        <p:nvSpPr>
          <p:cNvPr id="21508" name="Прямоугольник 3"/>
          <p:cNvSpPr>
            <a:spLocks noChangeArrowheads="1"/>
          </p:cNvSpPr>
          <p:nvPr/>
        </p:nvSpPr>
        <p:spPr bwMode="auto">
          <a:xfrm>
            <a:off x="381000" y="942996"/>
            <a:ext cx="83915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Идея: </a:t>
            </a:r>
            <a:r>
              <a:rPr lang="ru-RU" altLang="ru-RU" sz="2400" dirty="0">
                <a:solidFill>
                  <a:srgbClr val="000000"/>
                </a:solidFill>
              </a:rPr>
              <a:t>«</a:t>
            </a:r>
            <a:r>
              <a:rPr lang="en-US" altLang="ru-RU" sz="2400" b="1" dirty="0">
                <a:solidFill>
                  <a:srgbClr val="000000"/>
                </a:solidFill>
              </a:rPr>
              <a:t>– </a:t>
            </a:r>
            <a:r>
              <a:rPr lang="ru-RU" altLang="ru-RU" sz="2400" dirty="0">
                <a:solidFill>
                  <a:srgbClr val="000000"/>
                </a:solidFill>
              </a:rPr>
              <a:t>1» должно быть представлено так, чтобы при сложении с числом «1» получить 0.</a:t>
            </a:r>
            <a:endParaRPr lang="ru-RU" altLang="ru-RU" dirty="0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2379663" y="1795483"/>
            <a:ext cx="3870325" cy="663575"/>
            <a:chOff x="317" y="2976"/>
            <a:chExt cx="2438" cy="418"/>
          </a:xfrm>
        </p:grpSpPr>
        <p:sp>
          <p:nvSpPr>
            <p:cNvPr id="20495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214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Как кодируется «-1»?</a:t>
              </a:r>
            </a:p>
          </p:txBody>
        </p:sp>
        <p:sp>
          <p:nvSpPr>
            <p:cNvPr id="21520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9" name="Прямоугольник 8"/>
          <p:cNvSpPr/>
          <p:nvPr/>
        </p:nvSpPr>
        <p:spPr bwMode="auto">
          <a:xfrm>
            <a:off x="2936875" y="3621108"/>
            <a:ext cx="2389188" cy="361950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 sz="3200"/>
          </a:p>
        </p:txBody>
      </p:sp>
      <p:sp>
        <p:nvSpPr>
          <p:cNvPr id="21511" name="Прямоугольник 9"/>
          <p:cNvSpPr>
            <a:spLocks noChangeArrowheads="1"/>
          </p:cNvSpPr>
          <p:nvPr/>
        </p:nvSpPr>
        <p:spPr bwMode="auto">
          <a:xfrm>
            <a:off x="2244725" y="2552721"/>
            <a:ext cx="33940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  1111 1111</a:t>
            </a:r>
            <a:r>
              <a:rPr lang="en-US" altLang="ru-RU" sz="32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 sz="3200" b="1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1" hangingPunct="1"/>
            <a:r>
              <a:rPr lang="ru-RU" altLang="ru-RU" sz="3200" b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+  0000 0001</a:t>
            </a:r>
          </a:p>
        </p:txBody>
      </p:sp>
      <p:sp>
        <p:nvSpPr>
          <p:cNvPr id="21512" name="Полилиния 10"/>
          <p:cNvSpPr>
            <a:spLocks/>
          </p:cNvSpPr>
          <p:nvPr/>
        </p:nvSpPr>
        <p:spPr bwMode="auto">
          <a:xfrm flipV="1">
            <a:off x="2344738" y="3536971"/>
            <a:ext cx="3051175" cy="0"/>
          </a:xfrm>
          <a:custGeom>
            <a:avLst/>
            <a:gdLst>
              <a:gd name="T0" fmla="*/ 0 w 1702340"/>
              <a:gd name="T1" fmla="*/ 0 h 9728"/>
              <a:gd name="T2" fmla="*/ 2147483647 w 1702340"/>
              <a:gd name="T3" fmla="*/ 0 h 9728"/>
              <a:gd name="T4" fmla="*/ 0 60000 65536"/>
              <a:gd name="T5" fmla="*/ 0 60000 65536"/>
              <a:gd name="T6" fmla="*/ 0 w 1702340"/>
              <a:gd name="T7" fmla="*/ 0 h 9728"/>
              <a:gd name="T8" fmla="*/ 1702340 w 1702340"/>
              <a:gd name="T9" fmla="*/ 0 h 97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02340" h="9728">
                <a:moveTo>
                  <a:pt x="0" y="0"/>
                </a:moveTo>
                <a:lnTo>
                  <a:pt x="1702340" y="9728"/>
                </a:ln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Прямоугольник 11"/>
          <p:cNvSpPr>
            <a:spLocks noChangeArrowheads="1"/>
          </p:cNvSpPr>
          <p:nvPr/>
        </p:nvSpPr>
        <p:spPr bwMode="auto">
          <a:xfrm>
            <a:off x="2244725" y="3525858"/>
            <a:ext cx="3146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ru-RU" alt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1 0000 000</a:t>
            </a:r>
            <a:r>
              <a:rPr lang="en-US" altLang="ru-RU" sz="32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endParaRPr lang="ru-RU" altLang="ru-RU" sz="32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10225" y="2552721"/>
            <a:ext cx="2652713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-1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ea typeface="Times New Roman"/>
                <a:cs typeface="Courier New" pitchFamily="49" charset="0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  <a:sym typeface="Symbol"/>
              </a:rPr>
              <a:t></a:t>
            </a:r>
            <a:r>
              <a:rPr lang="ru-RU" sz="3200" b="1" dirty="0">
                <a:solidFill>
                  <a:srgbClr val="0000FF"/>
                </a:solidFill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255</a:t>
            </a:r>
            <a:endParaRPr lang="en-US" sz="3200" b="1" dirty="0">
              <a:solidFill>
                <a:schemeClr val="accent2">
                  <a:lumMod val="75000"/>
                </a:schemeClr>
              </a:solidFill>
              <a:latin typeface="Courier New" pitchFamily="49" charset="0"/>
              <a:ea typeface="Times New Roman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3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256</a:t>
            </a:r>
          </a:p>
        </p:txBody>
      </p:sp>
      <p:sp>
        <p:nvSpPr>
          <p:cNvPr id="21515" name="Прямоугольник 13"/>
          <p:cNvSpPr>
            <a:spLocks noChangeArrowheads="1"/>
          </p:cNvSpPr>
          <p:nvPr/>
        </p:nvSpPr>
        <p:spPr bwMode="auto">
          <a:xfrm>
            <a:off x="500063" y="4062433"/>
            <a:ext cx="80756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Для 8-битных чисел: </a:t>
            </a:r>
            <a:r>
              <a:rPr lang="ru-RU" altLang="ru-RU" sz="2400" dirty="0">
                <a:solidFill>
                  <a:srgbClr val="000000"/>
                </a:solidFill>
              </a:rPr>
              <a:t>код числа «</a:t>
            </a:r>
            <a:r>
              <a:rPr lang="en-US" altLang="ru-RU" sz="2400" b="1" dirty="0">
                <a:solidFill>
                  <a:srgbClr val="000000"/>
                </a:solidFill>
              </a:rPr>
              <a:t>–</a:t>
            </a:r>
            <a:r>
              <a:rPr lang="en-US" altLang="ru-RU" sz="2400" dirty="0">
                <a:solidFill>
                  <a:srgbClr val="000000"/>
                </a:solidFill>
              </a:rPr>
              <a:t>X</a:t>
            </a:r>
            <a:r>
              <a:rPr lang="ru-RU" altLang="ru-RU" sz="2400" dirty="0">
                <a:solidFill>
                  <a:srgbClr val="000000"/>
                </a:solidFill>
              </a:rPr>
              <a:t>» равен двоичному коду числа 256</a:t>
            </a:r>
            <a:r>
              <a:rPr lang="en-US" altLang="ru-RU" b="1" dirty="0">
                <a:solidFill>
                  <a:srgbClr val="000000"/>
                </a:solidFill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</a:rPr>
              <a:t>– </a:t>
            </a:r>
            <a:r>
              <a:rPr lang="en-US" altLang="ru-RU" sz="2400" dirty="0">
                <a:solidFill>
                  <a:srgbClr val="000000"/>
                </a:solidFill>
              </a:rPr>
              <a:t>X</a:t>
            </a:r>
            <a:r>
              <a:rPr lang="ru-RU" altLang="ru-RU" sz="2400" dirty="0">
                <a:solidFill>
                  <a:srgbClr val="000000"/>
                </a:solidFill>
              </a:rPr>
              <a:t> (</a:t>
            </a:r>
            <a:r>
              <a:rPr lang="ru-RU" altLang="ru-RU" sz="2400" i="1" dirty="0">
                <a:solidFill>
                  <a:srgbClr val="000000"/>
                </a:solidFill>
              </a:rPr>
              <a:t>дополнение</a:t>
            </a:r>
            <a:r>
              <a:rPr lang="ru-RU" altLang="ru-RU" sz="2400" dirty="0">
                <a:solidFill>
                  <a:srgbClr val="000000"/>
                </a:solidFill>
              </a:rPr>
              <a:t> до 256).</a:t>
            </a:r>
            <a:endParaRPr lang="ru-RU" altLang="ru-RU" dirty="0"/>
          </a:p>
        </p:txBody>
      </p:sp>
      <p:grpSp>
        <p:nvGrpSpPr>
          <p:cNvPr id="3" name="Group 88"/>
          <p:cNvGrpSpPr>
            <a:grpSpLocks/>
          </p:cNvGrpSpPr>
          <p:nvPr/>
        </p:nvGrpSpPr>
        <p:grpSpPr bwMode="auto">
          <a:xfrm>
            <a:off x="592138" y="5051446"/>
            <a:ext cx="8029576" cy="1306512"/>
            <a:chOff x="317" y="2976"/>
            <a:chExt cx="5058" cy="823"/>
          </a:xfrm>
        </p:grpSpPr>
        <p:sp>
          <p:nvSpPr>
            <p:cNvPr id="20493" name="Text Box 89"/>
            <p:cNvSpPr txBox="1">
              <a:spLocks noChangeArrowheads="1"/>
            </p:cNvSpPr>
            <p:nvPr/>
          </p:nvSpPr>
          <p:spPr bwMode="auto">
            <a:xfrm>
              <a:off x="611" y="3043"/>
              <a:ext cx="4764" cy="75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При </a:t>
              </a:r>
              <a:r>
                <a:rPr lang="en-US" sz="2400" i="1" dirty="0"/>
                <a:t>K-</a:t>
              </a:r>
              <a:r>
                <a:rPr lang="ru-RU" sz="2400" dirty="0"/>
                <a:t>битном</a:t>
              </a:r>
              <a:r>
                <a:rPr lang="ru-RU" sz="2400" i="1" dirty="0"/>
                <a:t> </a:t>
              </a:r>
              <a:r>
                <a:rPr lang="ru-RU" sz="2400" dirty="0"/>
                <a:t>кодировании </a:t>
              </a:r>
              <a:r>
                <a:rPr lang="ru-RU" sz="2400" b="1" i="1" dirty="0"/>
                <a:t>дополнительный</a:t>
              </a:r>
              <a:r>
                <a:rPr lang="ru-RU" sz="2400" b="1" dirty="0"/>
                <a:t> код </a:t>
              </a:r>
              <a:br>
                <a:rPr lang="ru-RU" sz="2400" b="1" dirty="0"/>
              </a:br>
              <a:r>
                <a:rPr lang="ru-RU" sz="2400" dirty="0"/>
                <a:t>  числа </a:t>
              </a:r>
              <a:r>
                <a:rPr lang="ru-RU" sz="2400" dirty="0">
                  <a:solidFill>
                    <a:srgbClr val="000000"/>
                  </a:solidFill>
                </a:rPr>
                <a:t>«</a:t>
              </a:r>
              <a:r>
                <a:rPr lang="en-US" sz="2400" b="1" dirty="0">
                  <a:solidFill>
                    <a:srgbClr val="000000"/>
                  </a:solidFill>
                </a:rPr>
                <a:t>–</a:t>
              </a:r>
              <a:r>
                <a:rPr lang="en-US" sz="2400" dirty="0">
                  <a:solidFill>
                    <a:srgbClr val="000000"/>
                  </a:solidFill>
                </a:rPr>
                <a:t>X</a:t>
              </a:r>
              <a:r>
                <a:rPr lang="ru-RU" sz="2400" dirty="0">
                  <a:solidFill>
                    <a:srgbClr val="000000"/>
                  </a:solidFill>
                </a:rPr>
                <a:t>» равен двоичному коду числа 2</a:t>
              </a:r>
              <a:r>
                <a:rPr lang="en-US" sz="2400" i="1" baseline="30000" dirty="0">
                  <a:solidFill>
                    <a:srgbClr val="000000"/>
                  </a:solidFill>
                </a:rPr>
                <a:t>K</a:t>
              </a:r>
              <a:r>
                <a:rPr lang="en-US" sz="2400" b="1" dirty="0">
                  <a:solidFill>
                    <a:srgbClr val="000000"/>
                  </a:solidFill>
                </a:rPr>
                <a:t> – </a:t>
              </a:r>
              <a:r>
                <a:rPr lang="en-US" sz="2400" dirty="0">
                  <a:solidFill>
                    <a:srgbClr val="000000"/>
                  </a:solidFill>
                </a:rPr>
                <a:t>X</a:t>
              </a:r>
              <a:r>
                <a:rPr lang="ru-RU" sz="2400" dirty="0">
                  <a:solidFill>
                    <a:srgbClr val="000000"/>
                  </a:solidFill>
                </a:rPr>
                <a:t> </a:t>
              </a:r>
              <a:br>
                <a:rPr lang="ru-RU" sz="2400" dirty="0">
                  <a:solidFill>
                    <a:srgbClr val="000000"/>
                  </a:solidFill>
                </a:rPr>
              </a:br>
              <a:r>
                <a:rPr lang="ru-RU" sz="2400" dirty="0">
                  <a:solidFill>
                    <a:srgbClr val="000000"/>
                  </a:solidFill>
                </a:rPr>
                <a:t>  (</a:t>
              </a:r>
              <a:r>
                <a:rPr lang="ru-RU" sz="2400" i="1" dirty="0">
                  <a:solidFill>
                    <a:srgbClr val="000000"/>
                  </a:solidFill>
                </a:rPr>
                <a:t>дополнение</a:t>
              </a:r>
              <a:r>
                <a:rPr lang="ru-RU" sz="2400" dirty="0">
                  <a:solidFill>
                    <a:srgbClr val="000000"/>
                  </a:solidFill>
                </a:rPr>
                <a:t> до 2</a:t>
              </a:r>
              <a:r>
                <a:rPr lang="en-US" sz="2400" i="1" baseline="30000" dirty="0">
                  <a:solidFill>
                    <a:srgbClr val="000000"/>
                  </a:solidFill>
                </a:rPr>
                <a:t>K</a:t>
              </a:r>
              <a:r>
                <a:rPr lang="ru-RU" sz="2400" dirty="0">
                  <a:solidFill>
                    <a:srgbClr val="000000"/>
                  </a:solidFill>
                </a:rPr>
                <a:t>).</a:t>
              </a:r>
              <a:endParaRPr lang="ru-RU" sz="2400" dirty="0"/>
            </a:p>
          </p:txBody>
        </p:sp>
        <p:sp>
          <p:nvSpPr>
            <p:cNvPr id="21518" name="Oval 90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 b="1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511" grpId="0"/>
      <p:bldP spid="21512" grpId="0" animBg="1"/>
      <p:bldP spid="21513" grpId="0"/>
      <p:bldP spid="13" grpId="0" build="p"/>
      <p:bldP spid="215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 bwMode="auto">
          <a:xfrm>
            <a:off x="3346450" y="5446713"/>
            <a:ext cx="1798638" cy="471487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143000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altLang="ru-RU" sz="4000" b="1" dirty="0" smtClean="0">
                <a:ln/>
                <a:solidFill>
                  <a:schemeClr val="accent3"/>
                </a:solidFill>
              </a:rPr>
              <a:t>Как построить дополнительный код?</a:t>
            </a:r>
          </a:p>
        </p:txBody>
      </p:sp>
      <p:sp>
        <p:nvSpPr>
          <p:cNvPr id="4" name="Rectangle 91"/>
          <p:cNvSpPr>
            <a:spLocks noChangeArrowheads="1"/>
          </p:cNvSpPr>
          <p:nvPr/>
        </p:nvSpPr>
        <p:spPr bwMode="auto">
          <a:xfrm>
            <a:off x="412750" y="877888"/>
            <a:ext cx="8450263" cy="8604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54013" indent="-354013" eaLnBrk="1" hangingPunct="1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Алгоритм А0: </a:t>
            </a:r>
            <a:r>
              <a:rPr lang="ru-RU" sz="2400" dirty="0"/>
              <a:t>перевести число 2</a:t>
            </a:r>
            <a:r>
              <a:rPr lang="en-US" sz="2400" i="1" baseline="30000" dirty="0"/>
              <a:t>K</a:t>
            </a:r>
            <a:r>
              <a:rPr lang="en-US" sz="2400" i="1" dirty="0"/>
              <a:t>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i="1" dirty="0"/>
              <a:t>X</a:t>
            </a:r>
            <a:r>
              <a:rPr lang="en-US" sz="2400" baseline="30000" dirty="0"/>
              <a:t> </a:t>
            </a:r>
            <a:r>
              <a:rPr lang="ru-RU" sz="2400" dirty="0"/>
              <a:t>в двоичную систему счисления.</a:t>
            </a: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463550" y="1854200"/>
            <a:ext cx="417513" cy="417513"/>
            <a:chOff x="552" y="2523"/>
            <a:chExt cx="1728" cy="1728"/>
          </a:xfrm>
        </p:grpSpPr>
        <p:sp>
          <p:nvSpPr>
            <p:cNvPr id="22542" name="Oval 14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22543" name="Rectangle 15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</p:grp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965200" y="1849438"/>
            <a:ext cx="66119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FF0000"/>
              </a:buClr>
            </a:pPr>
            <a:r>
              <a:rPr lang="ru-RU" altLang="ru-RU" sz="2200" dirty="0"/>
              <a:t>для вычислений требуется </a:t>
            </a:r>
            <a:r>
              <a:rPr lang="en-US" altLang="ru-RU" sz="2200" i="1" dirty="0"/>
              <a:t>K+1</a:t>
            </a:r>
            <a:r>
              <a:rPr lang="en-US" altLang="ru-RU" sz="2200" dirty="0"/>
              <a:t> </a:t>
            </a:r>
            <a:r>
              <a:rPr lang="ru-RU" altLang="ru-RU" sz="2200" dirty="0"/>
              <a:t>разряд</a:t>
            </a:r>
          </a:p>
        </p:txBody>
      </p:sp>
      <p:sp>
        <p:nvSpPr>
          <p:cNvPr id="9" name="Rectangle 91"/>
          <p:cNvSpPr>
            <a:spLocks noChangeArrowheads="1"/>
          </p:cNvSpPr>
          <p:nvPr/>
        </p:nvSpPr>
        <p:spPr bwMode="auto">
          <a:xfrm>
            <a:off x="412750" y="2444750"/>
            <a:ext cx="8450263" cy="2057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54013" indent="-354013" eaLnBrk="1" hangingPunct="1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Алгоритм А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перевести число </a:t>
            </a:r>
            <a:r>
              <a:rPr lang="en-US" sz="2400" i="1" dirty="0"/>
              <a:t>X</a:t>
            </a:r>
            <a:r>
              <a:rPr lang="en-US" sz="2400" baseline="30000" dirty="0"/>
              <a:t> </a:t>
            </a:r>
            <a:r>
              <a:rPr lang="ru-RU" sz="2400" dirty="0"/>
              <a:t>в двоичную систему счисления;</a:t>
            </a: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построить </a:t>
            </a:r>
            <a:r>
              <a:rPr lang="ru-RU" sz="2400" i="1" dirty="0"/>
              <a:t>обратный код</a:t>
            </a:r>
            <a:r>
              <a:rPr lang="ru-RU" sz="2400" dirty="0"/>
              <a:t>, выполнив </a:t>
            </a:r>
            <a:r>
              <a:rPr lang="ru-RU" sz="2400" i="1" dirty="0"/>
              <a:t>инверсию</a:t>
            </a:r>
            <a:r>
              <a:rPr lang="ru-RU" sz="2400" dirty="0"/>
              <a:t> всех битов (заменить 0 на 1 и наоборот);</a:t>
            </a: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к результату добавить 1.</a:t>
            </a:r>
          </a:p>
        </p:txBody>
      </p:sp>
      <p:sp>
        <p:nvSpPr>
          <p:cNvPr id="22537" name="Прямоугольник 9"/>
          <p:cNvSpPr>
            <a:spLocks noChangeArrowheads="1"/>
          </p:cNvSpPr>
          <p:nvPr/>
        </p:nvSpPr>
        <p:spPr bwMode="auto">
          <a:xfrm>
            <a:off x="2208213" y="4603750"/>
            <a:ext cx="3121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 = </a:t>
            </a: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1001110</a:t>
            </a:r>
            <a:r>
              <a:rPr lang="en-US" altLang="ru-RU" sz="28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altLang="ru-RU" sz="1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8" name="Прямоугольник 10"/>
          <p:cNvSpPr>
            <a:spLocks noChangeArrowheads="1"/>
          </p:cNvSpPr>
          <p:nvPr/>
        </p:nvSpPr>
        <p:spPr bwMode="auto">
          <a:xfrm>
            <a:off x="3286125" y="5005388"/>
            <a:ext cx="1903413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10110001</a:t>
            </a:r>
            <a:endParaRPr lang="ru-RU" altLang="ru-RU" sz="1200" baseline="-25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39" name="Прямоугольник 11"/>
          <p:cNvSpPr>
            <a:spLocks noChangeArrowheads="1"/>
          </p:cNvSpPr>
          <p:nvPr/>
        </p:nvSpPr>
        <p:spPr bwMode="auto">
          <a:xfrm>
            <a:off x="1758950" y="5407025"/>
            <a:ext cx="343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 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10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altLang="ru-RU" sz="1200" baseline="-250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540" name="Прямоугольник 12"/>
          <p:cNvSpPr>
            <a:spLocks noChangeArrowheads="1"/>
          </p:cNvSpPr>
          <p:nvPr/>
        </p:nvSpPr>
        <p:spPr bwMode="auto">
          <a:xfrm>
            <a:off x="5294313" y="5022850"/>
            <a:ext cx="195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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инверсия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541" name="Прямоугольник 13"/>
          <p:cNvSpPr>
            <a:spLocks noChangeArrowheads="1"/>
          </p:cNvSpPr>
          <p:nvPr/>
        </p:nvSpPr>
        <p:spPr bwMode="auto">
          <a:xfrm>
            <a:off x="5294313" y="5424488"/>
            <a:ext cx="4940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ru-RU" sz="2400" b="1" i="1">
                <a:solidFill>
                  <a:schemeClr val="accent1">
                    <a:lumMod val="75000"/>
                  </a:schemeClr>
                </a:solidFill>
              </a:rPr>
              <a:t>+</a:t>
            </a:r>
            <a:r>
              <a:rPr lang="en-US" altLang="ru-RU" sz="2400" b="1">
                <a:solidFill>
                  <a:schemeClr val="accent1">
                    <a:lumMod val="75000"/>
                  </a:schemeClr>
                </a:solidFill>
              </a:rPr>
              <a:t>1</a:t>
            </a:r>
            <a:endParaRPr lang="ru-RU" altLang="ru-RU" b="1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" grpId="0" animBg="1"/>
      <p:bldP spid="8" grpId="0"/>
      <p:bldP spid="9" grpId="0" build="p" animBg="1"/>
      <p:bldP spid="22537" grpId="0"/>
      <p:bldP spid="22538" grpId="0"/>
      <p:bldP spid="22539" grpId="0"/>
      <p:bldP spid="22540" grpId="0"/>
      <p:bldP spid="225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543956" cy="11430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altLang="ru-RU" b="1" dirty="0" smtClean="0">
                <a:ln/>
                <a:solidFill>
                  <a:schemeClr val="accent3"/>
                </a:solidFill>
              </a:rPr>
              <a:t>Как построить дополнительный код?</a:t>
            </a:r>
          </a:p>
        </p:txBody>
      </p:sp>
      <p:sp>
        <p:nvSpPr>
          <p:cNvPr id="4" name="Rectangle 91"/>
          <p:cNvSpPr>
            <a:spLocks noChangeArrowheads="1"/>
          </p:cNvSpPr>
          <p:nvPr/>
        </p:nvSpPr>
        <p:spPr bwMode="auto">
          <a:xfrm>
            <a:off x="412750" y="866775"/>
            <a:ext cx="8450263" cy="12636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54013" indent="-354013" eaLnBrk="1" hangingPunct="1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Алгоритм А2: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перевести число </a:t>
            </a:r>
            <a:r>
              <a:rPr lang="en-US" sz="2400" i="1" dirty="0"/>
              <a:t>X</a:t>
            </a:r>
            <a:r>
              <a:rPr lang="ru-RU" sz="2400" i="1" dirty="0"/>
              <a:t>-1</a:t>
            </a:r>
            <a:r>
              <a:rPr lang="en-US" sz="2400" baseline="30000" dirty="0"/>
              <a:t> </a:t>
            </a:r>
            <a:r>
              <a:rPr lang="ru-RU" sz="2400" dirty="0"/>
              <a:t>в двоичную систему счисления;</a:t>
            </a: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выполнить инверсию всех битов.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7750" y="2352675"/>
            <a:ext cx="43624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77</a:t>
            </a:r>
            <a:r>
              <a:rPr lang="en-US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10011</a:t>
            </a:r>
            <a:r>
              <a:rPr 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sz="28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sz="1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425825" y="2794000"/>
            <a:ext cx="1798638" cy="471488"/>
          </a:xfrm>
          <a:prstGeom prst="rect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23559" name="Прямоугольник 6"/>
          <p:cNvSpPr>
            <a:spLocks noChangeArrowheads="1"/>
          </p:cNvSpPr>
          <p:nvPr/>
        </p:nvSpPr>
        <p:spPr bwMode="auto">
          <a:xfrm>
            <a:off x="5364163" y="2714620"/>
            <a:ext cx="2372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 </a:t>
            </a: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инверсия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Rectangle 91"/>
          <p:cNvSpPr>
            <a:spLocks noChangeArrowheads="1"/>
          </p:cNvSpPr>
          <p:nvPr/>
        </p:nvSpPr>
        <p:spPr bwMode="auto">
          <a:xfrm>
            <a:off x="412750" y="3389313"/>
            <a:ext cx="8408988" cy="1625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54013" indent="-354013" eaLnBrk="1" hangingPunct="1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Алгоритм А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endParaRPr lang="en-US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перевести число </a:t>
            </a:r>
            <a:r>
              <a:rPr lang="en-US" sz="2400" i="1" dirty="0"/>
              <a:t>X</a:t>
            </a:r>
            <a:r>
              <a:rPr lang="en-US" sz="2400" baseline="30000" dirty="0"/>
              <a:t> </a:t>
            </a:r>
            <a:r>
              <a:rPr lang="ru-RU" sz="2400" dirty="0"/>
              <a:t>в двоичную систему счисления;</a:t>
            </a:r>
          </a:p>
          <a:p>
            <a:pPr marL="542925" indent="-373063" eaLnBrk="1" hangingPunct="1">
              <a:buFont typeface="+mj-lt"/>
              <a:buAutoNum type="arabicParenR"/>
              <a:defRPr/>
            </a:pPr>
            <a:r>
              <a:rPr lang="ru-RU" sz="2400" dirty="0"/>
              <a:t>выполнить инверсию всех старших битов числа, кроме младшей единицы и нулей</a:t>
            </a:r>
            <a:r>
              <a:rPr lang="en-US" sz="2400" dirty="0"/>
              <a:t> </a:t>
            </a:r>
            <a:r>
              <a:rPr lang="ru-RU" sz="2400" dirty="0"/>
              <a:t>после нее.</a:t>
            </a:r>
          </a:p>
        </p:txBody>
      </p:sp>
      <p:sp>
        <p:nvSpPr>
          <p:cNvPr id="23561" name="Прямоугольник 9"/>
          <p:cNvSpPr>
            <a:spLocks noChangeArrowheads="1"/>
          </p:cNvSpPr>
          <p:nvPr/>
        </p:nvSpPr>
        <p:spPr bwMode="auto">
          <a:xfrm>
            <a:off x="2178050" y="5126038"/>
            <a:ext cx="312102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1" hangingPunct="1"/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 = </a:t>
            </a:r>
            <a:r>
              <a:rPr lang="ru-RU" alt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ru-RU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10011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altLang="ru-RU" sz="2800" b="1" baseline="-250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ru-RU" altLang="ru-RU" sz="1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62" name="Прямоугольник 10"/>
          <p:cNvSpPr>
            <a:spLocks noChangeArrowheads="1"/>
          </p:cNvSpPr>
          <p:nvPr/>
        </p:nvSpPr>
        <p:spPr bwMode="auto">
          <a:xfrm>
            <a:off x="2143108" y="2786058"/>
            <a:ext cx="31130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</a:t>
            </a:r>
            <a:r>
              <a:rPr lang="en-US" altLang="ru-RU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en-US" altLang="ru-RU" sz="28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altLang="ru-RU" sz="1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63" name="Прямоугольник 11"/>
          <p:cNvSpPr>
            <a:spLocks noChangeArrowheads="1"/>
          </p:cNvSpPr>
          <p:nvPr/>
        </p:nvSpPr>
        <p:spPr bwMode="auto">
          <a:xfrm>
            <a:off x="1728788" y="5507038"/>
            <a:ext cx="343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ru-RU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 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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ru-RU" altLang="ru-RU" sz="28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10</a:t>
            </a:r>
            <a:endParaRPr lang="ru-RU" altLang="ru-RU" sz="1200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564" name="Прямоугольник 12"/>
          <p:cNvSpPr>
            <a:spLocks noChangeArrowheads="1"/>
          </p:cNvSpPr>
          <p:nvPr/>
        </p:nvSpPr>
        <p:spPr bwMode="auto">
          <a:xfrm>
            <a:off x="5354638" y="5429264"/>
            <a:ext cx="23727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  <a:sym typeface="Symbol" pitchFamily="18" charset="2"/>
              </a:rPr>
              <a:t> </a:t>
            </a:r>
            <a:r>
              <a:rPr lang="ru-RU" altLang="ru-RU" sz="3200" b="1" dirty="0">
                <a:solidFill>
                  <a:schemeClr val="accent1">
                    <a:lumMod val="75000"/>
                  </a:schemeClr>
                </a:solidFill>
              </a:rPr>
              <a:t>инверсия</a:t>
            </a:r>
            <a:endParaRPr lang="ru-RU" alt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23559" grpId="0"/>
      <p:bldP spid="9" grpId="0" animBg="1"/>
      <p:bldP spid="23561" grpId="0"/>
      <p:bldP spid="23562" grpId="0"/>
      <p:bldP spid="23563" grpId="0"/>
      <p:bldP spid="235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Заголовок 1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Целые числа со знаком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00050" y="942975"/>
          <a:ext cx="8413751" cy="1265238"/>
        </p:xfrm>
        <a:graphic>
          <a:graphicData uri="http://schemas.openxmlformats.org/drawingml/2006/table">
            <a:tbl>
              <a:tblPr/>
              <a:tblGrid>
                <a:gridCol w="677282"/>
                <a:gridCol w="1238549"/>
                <a:gridCol w="1381295"/>
                <a:gridCol w="505826"/>
                <a:gridCol w="1338321"/>
                <a:gridCol w="1297812"/>
                <a:gridCol w="690647"/>
                <a:gridCol w="1284019"/>
              </a:tblGrid>
              <a:tr h="42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–128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–127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–1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 0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80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81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FF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7F</a:t>
                      </a:r>
                      <a:r>
                        <a:rPr lang="ru-RU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000 0000</a:t>
                      </a:r>
                      <a:r>
                        <a:rPr lang="en-US" sz="1800" b="1" baseline="-25000" dirty="0" smtClean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baseline="-25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000 0001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111 1111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0000 0000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Times New Roman"/>
                          <a:cs typeface="Times New Roman"/>
                        </a:rPr>
                        <a:t>…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0111 1111</a:t>
                      </a:r>
                      <a:r>
                        <a:rPr kumimoji="0" lang="en-US" sz="1800" b="1" i="0" u="none" strike="noStrike" kern="1200" cap="none" spc="0" normalizeH="0" baseline="-25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2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78" marR="68578" marT="0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506413" y="949325"/>
          <a:ext cx="468312" cy="415925"/>
        </p:xfrm>
        <a:graphic>
          <a:graphicData uri="http://schemas.openxmlformats.org/presentationml/2006/ole">
            <p:oleObj spid="_x0000_s3074" name="Формула" r:id="rId3" imgW="253890" imgH="228501" progId="Equation.3">
              <p:embed/>
            </p:oleObj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495300" y="1376363"/>
          <a:ext cx="468313" cy="415925"/>
        </p:xfrm>
        <a:graphic>
          <a:graphicData uri="http://schemas.openxmlformats.org/presentationml/2006/ole">
            <p:oleObj spid="_x0000_s3075" name="Формула" r:id="rId4" imgW="253890" imgH="228501" progId="Equation.3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525463" y="1798638"/>
          <a:ext cx="398462" cy="400050"/>
        </p:xfrm>
        <a:graphic>
          <a:graphicData uri="http://schemas.openxmlformats.org/presentationml/2006/ole">
            <p:oleObj spid="_x0000_s3076" name="Формула" r:id="rId5" imgW="215619" imgH="215619" progId="Equation.3">
              <p:embed/>
            </p:oleObj>
          </a:graphicData>
        </a:graphic>
      </p:graphicFrame>
      <p:sp>
        <p:nvSpPr>
          <p:cNvPr id="618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sp>
        <p:nvSpPr>
          <p:cNvPr id="6190" name="Rectangle 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anchor="ctr">
            <a:spAutoFit/>
          </a:bodyPr>
          <a:lstStyle/>
          <a:p>
            <a:pPr eaLnBrk="1" hangingPunct="1"/>
            <a:endParaRPr lang="ru-RU" altLang="ru-RU"/>
          </a:p>
        </p:txBody>
      </p:sp>
      <p:grpSp>
        <p:nvGrpSpPr>
          <p:cNvPr id="2" name="Группа 94"/>
          <p:cNvGrpSpPr>
            <a:grpSpLocks/>
          </p:cNvGrpSpPr>
          <p:nvPr/>
        </p:nvGrpSpPr>
        <p:grpSpPr bwMode="auto">
          <a:xfrm>
            <a:off x="2955925" y="2439988"/>
            <a:ext cx="3322638" cy="2968625"/>
            <a:chOff x="2955899" y="2538143"/>
            <a:chExt cx="3322112" cy="2969252"/>
          </a:xfrm>
        </p:grpSpPr>
        <p:sp>
          <p:nvSpPr>
            <p:cNvPr id="6212" name="Oval 47"/>
            <p:cNvSpPr>
              <a:spLocks noChangeArrowheads="1"/>
            </p:cNvSpPr>
            <p:nvPr/>
          </p:nvSpPr>
          <p:spPr bwMode="auto">
            <a:xfrm>
              <a:off x="3477287" y="2957810"/>
              <a:ext cx="2246147" cy="2246548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 sz="2000"/>
            </a:p>
          </p:txBody>
        </p:sp>
        <p:sp>
          <p:nvSpPr>
            <p:cNvPr id="6213" name="Freeform 40"/>
            <p:cNvSpPr>
              <a:spLocks/>
            </p:cNvSpPr>
            <p:nvPr/>
          </p:nvSpPr>
          <p:spPr bwMode="auto">
            <a:xfrm>
              <a:off x="4601431" y="2875358"/>
              <a:ext cx="1071" cy="182037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4" name="Freeform 39"/>
            <p:cNvSpPr>
              <a:spLocks/>
            </p:cNvSpPr>
            <p:nvPr/>
          </p:nvSpPr>
          <p:spPr bwMode="auto">
            <a:xfrm rot="780000">
              <a:off x="4362684" y="5111198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5" name="Arc 27"/>
            <p:cNvSpPr>
              <a:spLocks/>
            </p:cNvSpPr>
            <p:nvPr/>
          </p:nvSpPr>
          <p:spPr bwMode="auto">
            <a:xfrm flipH="1">
              <a:off x="3354167" y="2833597"/>
              <a:ext cx="1219428" cy="1217505"/>
            </a:xfrm>
            <a:custGeom>
              <a:avLst/>
              <a:gdLst>
                <a:gd name="T0" fmla="*/ 2147483647 w 21436"/>
                <a:gd name="T1" fmla="*/ 0 h 21385"/>
                <a:gd name="T2" fmla="*/ 2147483647 w 21436"/>
                <a:gd name="T3" fmla="*/ 2147483647 h 21385"/>
                <a:gd name="T4" fmla="*/ 0 w 21436"/>
                <a:gd name="T5" fmla="*/ 2147483647 h 21385"/>
                <a:gd name="T6" fmla="*/ 0 60000 65536"/>
                <a:gd name="T7" fmla="*/ 0 60000 65536"/>
                <a:gd name="T8" fmla="*/ 0 60000 65536"/>
                <a:gd name="T9" fmla="*/ 0 w 21436"/>
                <a:gd name="T10" fmla="*/ 0 h 21385"/>
                <a:gd name="T11" fmla="*/ 21436 w 21436"/>
                <a:gd name="T12" fmla="*/ 21385 h 2138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36" h="21385" fill="none" extrusionOk="0">
                  <a:moveTo>
                    <a:pt x="3040" y="-1"/>
                  </a:moveTo>
                  <a:cubicBezTo>
                    <a:pt x="12698" y="1373"/>
                    <a:pt x="20238" y="9049"/>
                    <a:pt x="21436" y="18731"/>
                  </a:cubicBezTo>
                </a:path>
                <a:path w="21436" h="21385" stroke="0" extrusionOk="0">
                  <a:moveTo>
                    <a:pt x="3040" y="-1"/>
                  </a:moveTo>
                  <a:cubicBezTo>
                    <a:pt x="12698" y="1373"/>
                    <a:pt x="20238" y="9049"/>
                    <a:pt x="21436" y="18731"/>
                  </a:cubicBezTo>
                  <a:lnTo>
                    <a:pt x="0" y="21385"/>
                  </a:lnTo>
                  <a:lnTo>
                    <a:pt x="3040" y="-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6" name="Freeform 26"/>
            <p:cNvSpPr>
              <a:spLocks/>
            </p:cNvSpPr>
            <p:nvPr/>
          </p:nvSpPr>
          <p:spPr bwMode="auto">
            <a:xfrm>
              <a:off x="4601431" y="5117623"/>
              <a:ext cx="1071" cy="182037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7" name="Freeform 25"/>
            <p:cNvSpPr>
              <a:spLocks/>
            </p:cNvSpPr>
            <p:nvPr/>
          </p:nvSpPr>
          <p:spPr bwMode="auto">
            <a:xfrm rot="-5400000">
              <a:off x="5734140" y="3982586"/>
              <a:ext cx="1071" cy="18200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8" name="Freeform 24"/>
            <p:cNvSpPr>
              <a:spLocks/>
            </p:cNvSpPr>
            <p:nvPr/>
          </p:nvSpPr>
          <p:spPr bwMode="auto">
            <a:xfrm rot="-5400000">
              <a:off x="3474075" y="3982586"/>
              <a:ext cx="1071" cy="18200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19" name="Freeform 23"/>
            <p:cNvSpPr>
              <a:spLocks/>
            </p:cNvSpPr>
            <p:nvPr/>
          </p:nvSpPr>
          <p:spPr bwMode="auto">
            <a:xfrm rot="-780000">
              <a:off x="4849813" y="5111198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0" name="Arc 22"/>
            <p:cNvSpPr>
              <a:spLocks/>
            </p:cNvSpPr>
            <p:nvPr/>
          </p:nvSpPr>
          <p:spPr bwMode="auto">
            <a:xfrm flipV="1">
              <a:off x="4612137" y="4104642"/>
              <a:ext cx="1224782" cy="1143619"/>
            </a:xfrm>
            <a:custGeom>
              <a:avLst/>
              <a:gdLst>
                <a:gd name="T0" fmla="*/ 2147483647 w 21534"/>
                <a:gd name="T1" fmla="*/ 0 h 20088"/>
                <a:gd name="T2" fmla="*/ 2147483647 w 21534"/>
                <a:gd name="T3" fmla="*/ 2147483647 h 20088"/>
                <a:gd name="T4" fmla="*/ 0 w 21534"/>
                <a:gd name="T5" fmla="*/ 2147483647 h 20088"/>
                <a:gd name="T6" fmla="*/ 0 60000 65536"/>
                <a:gd name="T7" fmla="*/ 0 60000 65536"/>
                <a:gd name="T8" fmla="*/ 0 60000 65536"/>
                <a:gd name="T9" fmla="*/ 0 w 21534"/>
                <a:gd name="T10" fmla="*/ 0 h 20088"/>
                <a:gd name="T11" fmla="*/ 21534 w 21534"/>
                <a:gd name="T12" fmla="*/ 20088 h 200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34" h="20088" fill="none" extrusionOk="0">
                  <a:moveTo>
                    <a:pt x="7938" y="-1"/>
                  </a:moveTo>
                  <a:cubicBezTo>
                    <a:pt x="15614" y="3032"/>
                    <a:pt x="20891" y="10176"/>
                    <a:pt x="21534" y="18404"/>
                  </a:cubicBezTo>
                </a:path>
                <a:path w="21534" h="20088" stroke="0" extrusionOk="0">
                  <a:moveTo>
                    <a:pt x="7938" y="-1"/>
                  </a:moveTo>
                  <a:cubicBezTo>
                    <a:pt x="15614" y="3032"/>
                    <a:pt x="20891" y="10176"/>
                    <a:pt x="21534" y="18404"/>
                  </a:cubicBezTo>
                  <a:lnTo>
                    <a:pt x="0" y="20088"/>
                  </a:lnTo>
                  <a:lnTo>
                    <a:pt x="7938" y="-1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prstDash val="dash"/>
              <a:round/>
              <a:headEnd/>
              <a:tailEnd type="triangle" w="sm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1" name="Rectangle 21"/>
            <p:cNvSpPr>
              <a:spLocks noChangeArrowheads="1"/>
            </p:cNvSpPr>
            <p:nvPr/>
          </p:nvSpPr>
          <p:spPr bwMode="auto">
            <a:xfrm>
              <a:off x="4442322" y="2538143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80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22" name="Rectangle 20"/>
            <p:cNvSpPr>
              <a:spLocks noChangeArrowheads="1"/>
            </p:cNvSpPr>
            <p:nvPr/>
          </p:nvSpPr>
          <p:spPr bwMode="auto">
            <a:xfrm>
              <a:off x="4925011" y="2636407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7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F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23" name="Freeform 19"/>
            <p:cNvSpPr>
              <a:spLocks/>
            </p:cNvSpPr>
            <p:nvPr/>
          </p:nvSpPr>
          <p:spPr bwMode="auto">
            <a:xfrm rot="780000">
              <a:off x="4875508" y="2925686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24" name="Rectangle 18"/>
            <p:cNvSpPr>
              <a:spLocks noChangeArrowheads="1"/>
            </p:cNvSpPr>
            <p:nvPr/>
          </p:nvSpPr>
          <p:spPr bwMode="auto">
            <a:xfrm>
              <a:off x="5841201" y="3923676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40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25" name="Rectangle 17"/>
            <p:cNvSpPr>
              <a:spLocks noChangeArrowheads="1"/>
            </p:cNvSpPr>
            <p:nvPr/>
          </p:nvSpPr>
          <p:spPr bwMode="auto">
            <a:xfrm>
              <a:off x="2955899" y="3923676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С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26" name="Rectangle 16"/>
            <p:cNvSpPr>
              <a:spLocks noChangeArrowheads="1"/>
            </p:cNvSpPr>
            <p:nvPr/>
          </p:nvSpPr>
          <p:spPr bwMode="auto">
            <a:xfrm>
              <a:off x="4487946" y="4833860"/>
              <a:ext cx="229111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endParaRPr lang="en-US" altLang="ru-RU" sz="2000"/>
            </a:p>
          </p:txBody>
        </p:sp>
        <p:sp>
          <p:nvSpPr>
            <p:cNvPr id="6227" name="Rectangle 15"/>
            <p:cNvSpPr>
              <a:spLocks noChangeArrowheads="1"/>
            </p:cNvSpPr>
            <p:nvPr/>
          </p:nvSpPr>
          <p:spPr bwMode="auto">
            <a:xfrm>
              <a:off x="4781294" y="5240765"/>
              <a:ext cx="229111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</a:t>
              </a:r>
              <a:endParaRPr lang="ru-RU" altLang="ru-RU" sz="2000"/>
            </a:p>
          </p:txBody>
        </p:sp>
        <p:sp>
          <p:nvSpPr>
            <p:cNvPr id="6228" name="Rectangle 14"/>
            <p:cNvSpPr>
              <a:spLocks noChangeArrowheads="1"/>
            </p:cNvSpPr>
            <p:nvPr/>
          </p:nvSpPr>
          <p:spPr bwMode="auto">
            <a:xfrm>
              <a:off x="4110020" y="5228987"/>
              <a:ext cx="437881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FF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29" name="Rectangle 13"/>
            <p:cNvSpPr>
              <a:spLocks noChangeArrowheads="1"/>
            </p:cNvSpPr>
            <p:nvPr/>
          </p:nvSpPr>
          <p:spPr bwMode="auto">
            <a:xfrm>
              <a:off x="4741190" y="3064069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27</a:t>
              </a:r>
              <a:endParaRPr lang="en-US" altLang="ru-RU" sz="2000"/>
            </a:p>
          </p:txBody>
        </p:sp>
        <p:sp>
          <p:nvSpPr>
            <p:cNvPr id="6230" name="Rectangle 12"/>
            <p:cNvSpPr>
              <a:spLocks noChangeArrowheads="1"/>
            </p:cNvSpPr>
            <p:nvPr/>
          </p:nvSpPr>
          <p:spPr bwMode="auto">
            <a:xfrm>
              <a:off x="4109776" y="3053112"/>
              <a:ext cx="645823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cs typeface="Times New Roman" pitchFamily="18" charset="0"/>
                </a:rPr>
                <a:t>–</a:t>
              </a:r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28</a:t>
              </a:r>
              <a:endParaRPr lang="en-US" altLang="ru-RU" sz="2000"/>
            </a:p>
          </p:txBody>
        </p:sp>
        <p:sp>
          <p:nvSpPr>
            <p:cNvPr id="6231" name="Rectangle 11"/>
            <p:cNvSpPr>
              <a:spLocks noChangeArrowheads="1"/>
            </p:cNvSpPr>
            <p:nvPr/>
          </p:nvSpPr>
          <p:spPr bwMode="auto">
            <a:xfrm>
              <a:off x="4059534" y="4820027"/>
              <a:ext cx="449824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cs typeface="Times New Roman" pitchFamily="18" charset="0"/>
                </a:rPr>
                <a:t>–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</a:t>
              </a:r>
              <a:endParaRPr lang="ru-RU" altLang="ru-RU" sz="2000"/>
            </a:p>
          </p:txBody>
        </p:sp>
        <p:sp>
          <p:nvSpPr>
            <p:cNvPr id="6232" name="Rectangle 10"/>
            <p:cNvSpPr>
              <a:spLocks noChangeArrowheads="1"/>
            </p:cNvSpPr>
            <p:nvPr/>
          </p:nvSpPr>
          <p:spPr bwMode="auto">
            <a:xfrm>
              <a:off x="5245240" y="3923925"/>
              <a:ext cx="400039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64</a:t>
              </a:r>
              <a:endParaRPr lang="en-US" altLang="ru-RU" sz="2000"/>
            </a:p>
          </p:txBody>
        </p:sp>
        <p:sp>
          <p:nvSpPr>
            <p:cNvPr id="6233" name="Rectangle 9"/>
            <p:cNvSpPr>
              <a:spLocks noChangeArrowheads="1"/>
            </p:cNvSpPr>
            <p:nvPr/>
          </p:nvSpPr>
          <p:spPr bwMode="auto">
            <a:xfrm>
              <a:off x="4770588" y="4815744"/>
              <a:ext cx="219476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</a:t>
              </a:r>
              <a:endParaRPr lang="ru-RU" altLang="ru-RU" sz="2000"/>
            </a:p>
          </p:txBody>
        </p:sp>
        <p:sp>
          <p:nvSpPr>
            <p:cNvPr id="6234" name="Rectangle 8"/>
            <p:cNvSpPr>
              <a:spLocks noChangeArrowheads="1"/>
            </p:cNvSpPr>
            <p:nvPr/>
          </p:nvSpPr>
          <p:spPr bwMode="auto">
            <a:xfrm>
              <a:off x="3580066" y="3922444"/>
              <a:ext cx="59000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cs typeface="Times New Roman" pitchFamily="18" charset="0"/>
                </a:rPr>
                <a:t>–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 </a:t>
              </a:r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64</a:t>
              </a:r>
              <a:endParaRPr lang="ru-RU" altLang="ru-RU" sz="2000"/>
            </a:p>
          </p:txBody>
        </p:sp>
      </p:grpSp>
      <p:grpSp>
        <p:nvGrpSpPr>
          <p:cNvPr id="3" name="Группа 93"/>
          <p:cNvGrpSpPr>
            <a:grpSpLocks/>
          </p:cNvGrpSpPr>
          <p:nvPr/>
        </p:nvGrpSpPr>
        <p:grpSpPr bwMode="auto">
          <a:xfrm>
            <a:off x="742950" y="5616575"/>
            <a:ext cx="7908925" cy="736600"/>
            <a:chOff x="742235" y="5715630"/>
            <a:chExt cx="7909326" cy="735144"/>
          </a:xfrm>
        </p:grpSpPr>
        <p:sp>
          <p:nvSpPr>
            <p:cNvPr id="6193" name="Line 46"/>
            <p:cNvSpPr>
              <a:spLocks noChangeShapeType="1"/>
            </p:cNvSpPr>
            <p:nvPr/>
          </p:nvSpPr>
          <p:spPr bwMode="auto">
            <a:xfrm>
              <a:off x="746153" y="6116683"/>
              <a:ext cx="7905408" cy="107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4" name="Freeform 45"/>
            <p:cNvSpPr>
              <a:spLocks/>
            </p:cNvSpPr>
            <p:nvPr/>
          </p:nvSpPr>
          <p:spPr bwMode="auto">
            <a:xfrm>
              <a:off x="2835990" y="6055648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5" name="Freeform 44"/>
            <p:cNvSpPr>
              <a:spLocks/>
            </p:cNvSpPr>
            <p:nvPr/>
          </p:nvSpPr>
          <p:spPr bwMode="auto">
            <a:xfrm>
              <a:off x="4604643" y="6026736"/>
              <a:ext cx="1071" cy="182037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6" name="Freeform 43"/>
            <p:cNvSpPr>
              <a:spLocks/>
            </p:cNvSpPr>
            <p:nvPr/>
          </p:nvSpPr>
          <p:spPr bwMode="auto">
            <a:xfrm>
              <a:off x="8141949" y="6026736"/>
              <a:ext cx="1071" cy="182037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7" name="Freeform 42"/>
            <p:cNvSpPr>
              <a:spLocks/>
            </p:cNvSpPr>
            <p:nvPr/>
          </p:nvSpPr>
          <p:spPr bwMode="auto">
            <a:xfrm>
              <a:off x="1067337" y="6026736"/>
              <a:ext cx="1071" cy="182037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8" name="Freeform 41"/>
            <p:cNvSpPr>
              <a:spLocks/>
            </p:cNvSpPr>
            <p:nvPr/>
          </p:nvSpPr>
          <p:spPr bwMode="auto">
            <a:xfrm>
              <a:off x="6373296" y="6055648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99" name="Rectangle 38"/>
            <p:cNvSpPr>
              <a:spLocks noChangeArrowheads="1"/>
            </p:cNvSpPr>
            <p:nvPr/>
          </p:nvSpPr>
          <p:spPr bwMode="auto">
            <a:xfrm>
              <a:off x="7926756" y="5744542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127</a:t>
              </a:r>
              <a:endParaRPr lang="ru-RU" altLang="ru-RU" sz="2000"/>
            </a:p>
          </p:txBody>
        </p:sp>
        <p:sp>
          <p:nvSpPr>
            <p:cNvPr id="6200" name="Rectangle 37"/>
            <p:cNvSpPr>
              <a:spLocks noChangeArrowheads="1"/>
            </p:cNvSpPr>
            <p:nvPr/>
          </p:nvSpPr>
          <p:spPr bwMode="auto">
            <a:xfrm>
              <a:off x="4184963" y="5715630"/>
              <a:ext cx="747288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cs typeface="Times New Roman" pitchFamily="18" charset="0"/>
                </a:rPr>
                <a:t>–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1 0 1</a:t>
              </a:r>
              <a:endParaRPr lang="en-US" altLang="ru-RU" sz="2000"/>
            </a:p>
          </p:txBody>
        </p:sp>
        <p:sp>
          <p:nvSpPr>
            <p:cNvPr id="6201" name="Rectangle 36"/>
            <p:cNvSpPr>
              <a:spLocks noChangeArrowheads="1"/>
            </p:cNvSpPr>
            <p:nvPr/>
          </p:nvSpPr>
          <p:spPr bwMode="auto">
            <a:xfrm>
              <a:off x="742235" y="5744542"/>
              <a:ext cx="654486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cs typeface="Times New Roman" pitchFamily="18" charset="0"/>
                </a:rPr>
                <a:t>–</a:t>
              </a:r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128</a:t>
              </a:r>
              <a:endParaRPr lang="ru-RU" altLang="ru-RU" sz="2000"/>
            </a:p>
          </p:txBody>
        </p:sp>
        <p:sp>
          <p:nvSpPr>
            <p:cNvPr id="6202" name="Rectangle 35"/>
            <p:cNvSpPr>
              <a:spLocks noChangeArrowheads="1"/>
            </p:cNvSpPr>
            <p:nvPr/>
          </p:nvSpPr>
          <p:spPr bwMode="auto">
            <a:xfrm>
              <a:off x="2614373" y="5763817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cs typeface="Times New Roman" pitchFamily="18" charset="0"/>
                </a:rPr>
                <a:t>–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64</a:t>
              </a:r>
              <a:endParaRPr lang="en-US" altLang="ru-RU" sz="2000"/>
            </a:p>
          </p:txBody>
        </p:sp>
        <p:sp>
          <p:nvSpPr>
            <p:cNvPr id="6203" name="Rectangle 34"/>
            <p:cNvSpPr>
              <a:spLocks noChangeArrowheads="1"/>
            </p:cNvSpPr>
            <p:nvPr/>
          </p:nvSpPr>
          <p:spPr bwMode="auto">
            <a:xfrm>
              <a:off x="6155962" y="5763817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64</a:t>
              </a:r>
              <a:endParaRPr lang="ru-RU" altLang="ru-RU" sz="2000"/>
            </a:p>
          </p:txBody>
        </p:sp>
        <p:sp>
          <p:nvSpPr>
            <p:cNvPr id="6204" name="Rectangle 33"/>
            <p:cNvSpPr>
              <a:spLocks noChangeArrowheads="1"/>
            </p:cNvSpPr>
            <p:nvPr/>
          </p:nvSpPr>
          <p:spPr bwMode="auto">
            <a:xfrm>
              <a:off x="6223410" y="6184144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40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05" name="Rectangle 32"/>
            <p:cNvSpPr>
              <a:spLocks noChangeArrowheads="1"/>
            </p:cNvSpPr>
            <p:nvPr/>
          </p:nvSpPr>
          <p:spPr bwMode="auto">
            <a:xfrm>
              <a:off x="7987781" y="6184144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7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F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06" name="Freeform 31"/>
            <p:cNvSpPr>
              <a:spLocks/>
            </p:cNvSpPr>
            <p:nvPr/>
          </p:nvSpPr>
          <p:spPr bwMode="auto">
            <a:xfrm>
              <a:off x="4475099" y="6055648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7" name="Freeform 30"/>
            <p:cNvSpPr>
              <a:spLocks/>
            </p:cNvSpPr>
            <p:nvPr/>
          </p:nvSpPr>
          <p:spPr bwMode="auto">
            <a:xfrm>
              <a:off x="4734187" y="6055648"/>
              <a:ext cx="1071" cy="125284"/>
            </a:xfrm>
            <a:custGeom>
              <a:avLst/>
              <a:gdLst>
                <a:gd name="T0" fmla="*/ 0 w 1"/>
                <a:gd name="T1" fmla="*/ 0 h 117"/>
                <a:gd name="T2" fmla="*/ 0 w 1"/>
                <a:gd name="T3" fmla="*/ 2147483647 h 117"/>
                <a:gd name="T4" fmla="*/ 0 60000 65536"/>
                <a:gd name="T5" fmla="*/ 0 60000 65536"/>
                <a:gd name="T6" fmla="*/ 0 w 1"/>
                <a:gd name="T7" fmla="*/ 0 h 117"/>
                <a:gd name="T8" fmla="*/ 1 w 1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17">
                  <a:moveTo>
                    <a:pt x="0" y="0"/>
                  </a:moveTo>
                  <a:cubicBezTo>
                    <a:pt x="0" y="39"/>
                    <a:pt x="0" y="78"/>
                    <a:pt x="0" y="117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208" name="Rectangle 29"/>
            <p:cNvSpPr>
              <a:spLocks noChangeArrowheads="1"/>
            </p:cNvSpPr>
            <p:nvPr/>
          </p:nvSpPr>
          <p:spPr bwMode="auto">
            <a:xfrm>
              <a:off x="2678610" y="6184144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С</a:t>
              </a:r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09" name="Rectangle 28"/>
            <p:cNvSpPr>
              <a:spLocks noChangeArrowheads="1"/>
            </p:cNvSpPr>
            <p:nvPr/>
          </p:nvSpPr>
          <p:spPr bwMode="auto">
            <a:xfrm>
              <a:off x="912098" y="6184144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80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10" name="Rectangle 7"/>
            <p:cNvSpPr>
              <a:spLocks noChangeArrowheads="1"/>
            </p:cNvSpPr>
            <p:nvPr/>
          </p:nvSpPr>
          <p:spPr bwMode="auto">
            <a:xfrm>
              <a:off x="4220293" y="6184144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ru-RU" sz="2000">
                  <a:latin typeface="Calibri" pitchFamily="34" charset="0"/>
                  <a:cs typeface="Times New Roman" pitchFamily="18" charset="0"/>
                </a:rPr>
                <a:t>FF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  <p:sp>
          <p:nvSpPr>
            <p:cNvPr id="6211" name="Rectangle 6"/>
            <p:cNvSpPr>
              <a:spLocks noChangeArrowheads="1"/>
            </p:cNvSpPr>
            <p:nvPr/>
          </p:nvSpPr>
          <p:spPr bwMode="auto">
            <a:xfrm>
              <a:off x="4722603" y="6184144"/>
              <a:ext cx="436810" cy="266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ru-RU" altLang="ru-RU" sz="2000">
                  <a:latin typeface="Calibri" pitchFamily="34" charset="0"/>
                  <a:cs typeface="Times New Roman" pitchFamily="18" charset="0"/>
                </a:rPr>
                <a:t>01</a:t>
              </a:r>
              <a:r>
                <a:rPr lang="en-US" altLang="ru-RU" sz="2000" baseline="-30000">
                  <a:latin typeface="Calibri" pitchFamily="34" charset="0"/>
                  <a:cs typeface="Times New Roman" pitchFamily="18" charset="0"/>
                </a:rPr>
                <a:t>16</a:t>
              </a:r>
              <a:endParaRPr lang="en-US" alt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2">
      <a:dk1>
        <a:sysClr val="windowText" lastClr="000000"/>
      </a:dk1>
      <a:lt1>
        <a:sysClr val="window" lastClr="FFFFFF"/>
      </a:lt1>
      <a:dk2>
        <a:srgbClr val="E65C01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656</Words>
  <Application>Microsoft Office PowerPoint</Application>
  <PresentationFormat>Экран (4:3)</PresentationFormat>
  <Paragraphs>234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Хранение в памяти целых чисел</vt:lpstr>
      <vt:lpstr>Целые числа без знака (unsigned)</vt:lpstr>
      <vt:lpstr>Целые числа без знака</vt:lpstr>
      <vt:lpstr>Целые числа без знака: диапазон</vt:lpstr>
      <vt:lpstr>Целые числа со знаком</vt:lpstr>
      <vt:lpstr>Целые числа со знаком</vt:lpstr>
      <vt:lpstr>Как построить дополнительный код?</vt:lpstr>
      <vt:lpstr>Как построить дополнительный код?</vt:lpstr>
      <vt:lpstr>Целые числа со знаком</vt:lpstr>
      <vt:lpstr>Целые числа co знаком: диапазон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Хранение в памяти целых чисел</dc:title>
  <dc:creator>. я</dc:creator>
  <cp:lastModifiedBy>. я</cp:lastModifiedBy>
  <cp:revision>22</cp:revision>
  <dcterms:created xsi:type="dcterms:W3CDTF">2021-10-26T12:33:54Z</dcterms:created>
  <dcterms:modified xsi:type="dcterms:W3CDTF">2021-10-26T13:13:57Z</dcterms:modified>
</cp:coreProperties>
</file>