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ru.wikipedia.org/wiki/%D0%A4%D0%B8%D0%B7%D0%B8%D1%87%D0%B5%D1%81%D0%BA%D0%BE%D0%B5_%D0%BB%D0%B8%D1%86%D0%BE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ru.wikipedia.org/wiki/%D0%92%D0%B8%D0%BD%D0%BE%D0%B2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4%D0%BC%D0%B8%D0%BD%D0%B8%D1%81%D1%82%D1%80%D0%B0%D1%82%D0%B8%D0%B2%D0%BD%D0%B0%D1%8F_%D0%BE%D1%82%D0%B2%D0%B5%D1%82%D1%81%D1%82%D0%B2%D0%B5%D0%BD%D0%BD%D0%BE%D1%81%D1%82%D1%8C" TargetMode="External"/><Relationship Id="rId5" Type="http://schemas.openxmlformats.org/officeDocument/2006/relationships/hyperlink" Target="https://ru.wikipedia.org/wiki/%D0%97%D0%B0%D0%BA%D0%BE%D0%BD_(%D0%BF%D1%80%D0%B0%D0%B2%D0%BE)" TargetMode="External"/><Relationship Id="rId4" Type="http://schemas.openxmlformats.org/officeDocument/2006/relationships/hyperlink" Target="https://ru.wikipedia.org/wiki/%D0%AE%D1%80%D0%B8%D0%B4%D0%B8%D1%87%D0%B5%D1%81%D0%BA%D0%BE%D0%B5_%D0%BB%D0%B8%D1%86%D0%BE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971800"/>
            <a:ext cx="5638800" cy="1905000"/>
          </a:xfrm>
        </p:spPr>
        <p:txBody>
          <a:bodyPr>
            <a:normAutofit/>
          </a:bodyPr>
          <a:lstStyle/>
          <a:p>
            <a:r>
              <a:rPr lang="ru-RU" dirty="0" smtClean="0"/>
              <a:t>Административное право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5257800" cy="685800"/>
          </a:xfrm>
        </p:spPr>
        <p:txBody>
          <a:bodyPr/>
          <a:lstStyle/>
          <a:p>
            <a:r>
              <a:rPr lang="ru-RU" dirty="0" smtClean="0"/>
              <a:t> обществознание 10 класс</a:t>
            </a:r>
            <a:endParaRPr lang="ru-RU" dirty="0"/>
          </a:p>
        </p:txBody>
      </p:sp>
      <p:pic>
        <p:nvPicPr>
          <p:cNvPr id="5122" name="Picture 2" descr="Знаки безопасности: главные особен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4966797" cy="2971800"/>
          </a:xfrm>
          <a:prstGeom prst="rect">
            <a:avLst/>
          </a:prstGeom>
          <a:noFill/>
        </p:spPr>
      </p:pic>
      <p:pic>
        <p:nvPicPr>
          <p:cNvPr id="5124" name="Picture 4" descr="Запрещающие знаки - online presen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962400"/>
            <a:ext cx="3662368" cy="2743200"/>
          </a:xfrm>
          <a:prstGeom prst="rect">
            <a:avLst/>
          </a:prstGeom>
          <a:noFill/>
        </p:spPr>
      </p:pic>
      <p:pic>
        <p:nvPicPr>
          <p:cNvPr id="5126" name="Picture 6" descr="Правила хранения, ношения, применения и использования, транспортирования  гражданского оруж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5108" y="152400"/>
            <a:ext cx="3294091" cy="2438400"/>
          </a:xfrm>
          <a:prstGeom prst="rect">
            <a:avLst/>
          </a:prstGeom>
          <a:noFill/>
        </p:spPr>
      </p:pic>
      <p:pic>
        <p:nvPicPr>
          <p:cNvPr id="5128" name="Picture 8" descr="Охотничий билет получить будет труднее из-за ужесточения правил Минприрод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286000"/>
            <a:ext cx="2633333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Административный арест</a:t>
            </a:r>
            <a:endParaRPr lang="ru-RU" dirty="0"/>
          </a:p>
        </p:txBody>
      </p:sp>
      <p:pic>
        <p:nvPicPr>
          <p:cNvPr id="23554" name="Picture 2" descr="C:\Users\Семен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305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Правила наложения административных взысканий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" y="1066800"/>
            <a:ext cx="54102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Налагается с соблюдением законности. 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2. наказание может быть наложено не позднее 2-х месяцев со дня совершения проступка, при длящемся правонарушении - не позднее 2-х месяцев со дня обнаружения правонарушения. Дисквалификация – не позднее 1 года.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3. За одно административное правонарушение может быть наложено основное либо одно основное и одно дополнительное взыскание.</a:t>
            </a:r>
            <a:endParaRPr lang="ru-RU" sz="2000" dirty="0"/>
          </a:p>
        </p:txBody>
      </p:sp>
      <p:pic>
        <p:nvPicPr>
          <p:cNvPr id="21508" name="Picture 4" descr="Органы налагающие административные наказания - 2021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066800"/>
            <a:ext cx="3200400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ru-RU" smtClean="0"/>
              <a:t> Выучить </a:t>
            </a:r>
            <a:r>
              <a:rPr lang="ru-RU" dirty="0" smtClean="0"/>
              <a:t>материал по презентации и подготовится к проверочной работе.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Понятие, предмет и метод  административного прав</a:t>
            </a:r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6172200" cy="5715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Административное право – совокупность правовых норм, регулирующих  общественные отношения в сфере реализации  исполнительной власти ( </a:t>
            </a:r>
            <a:r>
              <a:rPr lang="ru-RU" sz="1800" b="1" dirty="0" smtClean="0"/>
              <a:t>государственного управления) Другое название – управленческое право.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Предмет: </a:t>
            </a:r>
            <a:r>
              <a:rPr lang="ru-RU" sz="1800" dirty="0" smtClean="0"/>
              <a:t>государственное регулирование отношений  в </a:t>
            </a:r>
            <a:r>
              <a:rPr lang="ru-RU" sz="1800" b="1" dirty="0" smtClean="0"/>
              <a:t>области публичного управления, т.е</a:t>
            </a:r>
            <a:r>
              <a:rPr lang="ru-RU" sz="1800" dirty="0" smtClean="0"/>
              <a:t>. осуществляемого от имени государства.  </a:t>
            </a:r>
          </a:p>
          <a:p>
            <a:pPr>
              <a:buNone/>
            </a:pPr>
            <a:r>
              <a:rPr lang="ru-RU" sz="1800" b="1" dirty="0" smtClean="0"/>
              <a:t>Метод </a:t>
            </a:r>
            <a:r>
              <a:rPr lang="ru-RU" sz="1800" dirty="0" smtClean="0"/>
              <a:t>регулирования:   </a:t>
            </a:r>
            <a:r>
              <a:rPr lang="ru-RU" sz="1800" b="1" dirty="0" smtClean="0"/>
              <a:t>императивный ( повелительный) </a:t>
            </a:r>
            <a:r>
              <a:rPr lang="ru-RU" sz="1800" dirty="0" smtClean="0"/>
              <a:t>метод административно – правового регулирования. </a:t>
            </a:r>
          </a:p>
          <a:p>
            <a:pPr>
              <a:buNone/>
            </a:pPr>
            <a:r>
              <a:rPr lang="ru-RU" sz="1800" b="1" dirty="0" smtClean="0"/>
              <a:t>Источники:   </a:t>
            </a:r>
            <a:r>
              <a:rPr lang="ru-RU" sz="1800" dirty="0" smtClean="0"/>
              <a:t>Конституция РФ;  Принципы и нормы международного права и международные договоры РФ;  федеральные кодификационные законы (Градостроительный кодекс, жилищный кодекс, КОАП);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Указы Президента РФ;  нормативно – правовые акты Правительства РФ и министерств и ведомств;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НПА местных муниципальных органов исполнительной власти в пределах своих территорий ( правила пользования общественным транспортом в г. Кирове)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Сигналы и жесты регулировщика ПДД в картинках и с пояснени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95400"/>
            <a:ext cx="2438400" cy="2438400"/>
          </a:xfrm>
          <a:prstGeom prst="rect">
            <a:avLst/>
          </a:prstGeom>
          <a:noFill/>
        </p:spPr>
      </p:pic>
      <p:pic>
        <p:nvPicPr>
          <p:cNvPr id="4100" name="Picture 4" descr="Нарушение санитарно-эпидемиологического режима во время карантина:  ответственность ИП и юрлиц, штрафы — modulkass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62400"/>
            <a:ext cx="23622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Особенности административно – правовых отношений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914400"/>
            <a:ext cx="533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Административно- правовые отношения могут существовать  </a:t>
            </a:r>
            <a:r>
              <a:rPr lang="ru-RU" sz="1800" b="1" dirty="0" smtClean="0"/>
              <a:t>только в виде право</a:t>
            </a:r>
            <a:r>
              <a:rPr lang="ru-RU" sz="1800" dirty="0" smtClean="0"/>
              <a:t>вых. </a:t>
            </a:r>
            <a:r>
              <a:rPr lang="ru-RU" sz="1800" dirty="0" smtClean="0"/>
              <a:t>В отличие от семейных, трудовых и др</a:t>
            </a:r>
            <a:r>
              <a:rPr lang="ru-RU" sz="1800" dirty="0" smtClean="0"/>
              <a:t>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Норма административного права – предпосылка и необходимое условие возникновения административно </a:t>
            </a:r>
            <a:r>
              <a:rPr lang="ru-RU" sz="1800" dirty="0" smtClean="0"/>
              <a:t>– правовых отношений. Без неё не может возникнуть административно  - правовое отношение, но она может существовать и сама по себе, не создавая отношений. Пока не возникнут соответствующие условия. ( распоряжение об обязательной вакцинации или о  реквизиции имущества в условиях ЧС)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Другая особенность – всеобъемлющий характер административного регулирования и </a:t>
            </a:r>
            <a:r>
              <a:rPr lang="ru-RU" sz="1800" b="1" dirty="0" smtClean="0"/>
              <a:t>чрезвычайное многообразие  административно </a:t>
            </a:r>
            <a:r>
              <a:rPr lang="ru-RU" sz="1800" dirty="0" smtClean="0"/>
              <a:t>– правовых норм. Каждый индивид буквально с момента рождения  становится субъектом административно – правовых отношений.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3074" name="AutoShape 2" descr="Право на имя схема табл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В Дубненском отделе ЗАГС рассказали о порядке перемены име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3505200" cy="2628900"/>
          </a:xfrm>
          <a:prstGeom prst="rect">
            <a:avLst/>
          </a:prstGeom>
          <a:noFill/>
        </p:spPr>
      </p:pic>
      <p:pic>
        <p:nvPicPr>
          <p:cNvPr id="3078" name="Picture 6" descr="Получение свидетельства о рождении ребенка в ЗАГСе: процедура регистрации,  срок, какие документы нужны | Жилые Комплек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4290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381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Административно – процессуальные нормы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5943600" cy="5791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800" dirty="0" smtClean="0"/>
              <a:t>Кроме </a:t>
            </a:r>
            <a:r>
              <a:rPr lang="ru-RU" sz="1800" b="1" dirty="0" smtClean="0"/>
              <a:t>материальных, </a:t>
            </a:r>
            <a:r>
              <a:rPr lang="ru-RU" sz="1800" dirty="0" smtClean="0"/>
              <a:t>существуют и </a:t>
            </a:r>
            <a:r>
              <a:rPr lang="ru-RU" sz="1800" b="1" dirty="0" smtClean="0"/>
              <a:t>процессуальные</a:t>
            </a:r>
            <a:r>
              <a:rPr lang="ru-RU" sz="1800" dirty="0" smtClean="0"/>
              <a:t> административные нормы.   Они определяют порядок реализации материальных норм и отвечают на вопрос: как может, должен и обязан действовать участник административных правоотношений. </a:t>
            </a:r>
          </a:p>
          <a:p>
            <a:pPr>
              <a:buNone/>
            </a:pPr>
            <a:r>
              <a:rPr lang="ru-RU" sz="1800" dirty="0" smtClean="0"/>
              <a:t>  </a:t>
            </a:r>
            <a:r>
              <a:rPr lang="ru-RU" sz="1800" dirty="0" smtClean="0"/>
              <a:t>к процессуальным нормам относится    порядок наложения административного взыскания :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 правила составления протокола об административном правонарушении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  нормы обжалования,  </a:t>
            </a:r>
            <a:r>
              <a:rPr lang="ru-RU" sz="1800" dirty="0" err="1" smtClean="0"/>
              <a:t>опротестовывания</a:t>
            </a:r>
            <a:r>
              <a:rPr lang="ru-RU" sz="1800" dirty="0" smtClean="0"/>
              <a:t>  решения об административном наказании ( в течение 10 дней)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 меры обеспечения производства  по делам об административных правонарушениях ( например, </a:t>
            </a:r>
            <a:r>
              <a:rPr lang="ru-RU" sz="1800" b="1" dirty="0" smtClean="0"/>
              <a:t>доставление и административное задержание </a:t>
            </a:r>
            <a:r>
              <a:rPr lang="ru-RU" sz="1800" dirty="0" smtClean="0"/>
              <a:t>допускается не более чем </a:t>
            </a:r>
            <a:r>
              <a:rPr lang="ru-RU" sz="1800" b="1" dirty="0" smtClean="0"/>
              <a:t>на 3 часа </a:t>
            </a:r>
            <a:r>
              <a:rPr lang="ru-RU" sz="1800" dirty="0" smtClean="0"/>
              <a:t>и в некоторых случаях до 48 часов; личный досмотр, досмотр вещей и транспортного средства допускается только в присутствии </a:t>
            </a:r>
            <a:r>
              <a:rPr lang="ru-RU" sz="1800" b="1" dirty="0" smtClean="0"/>
              <a:t>понятых;</a:t>
            </a:r>
            <a:r>
              <a:rPr lang="ru-RU" sz="1800" dirty="0" smtClean="0"/>
              <a:t>  арест товаров и транспортных средств в обязательном порядке </a:t>
            </a:r>
            <a:r>
              <a:rPr lang="ru-RU" sz="1800" b="1" dirty="0" smtClean="0"/>
              <a:t>протоколируются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2050" name="Picture 2" descr="Полиция получит право досмотра квартир и входа в них без причин? Вопросы и  ответы о новых поправках в закон «О полиции», которые требуют силовики —  UR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1600"/>
            <a:ext cx="3048000" cy="2029326"/>
          </a:xfrm>
          <a:prstGeom prst="rect">
            <a:avLst/>
          </a:prstGeom>
          <a:noFill/>
        </p:spPr>
      </p:pic>
      <p:pic>
        <p:nvPicPr>
          <p:cNvPr id="2052" name="Picture 4" descr="Досмотр транспортного средства прич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038600"/>
            <a:ext cx="3048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Процессуальные нормы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35814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Сотрудники полиции не имеют права обыскивать </a:t>
            </a:r>
            <a:r>
              <a:rPr lang="ru-RU" b="1" dirty="0" smtClean="0"/>
              <a:t>несовершеннолетнего</a:t>
            </a:r>
            <a:r>
              <a:rPr lang="ru-RU" dirty="0" smtClean="0"/>
              <a:t> ребенка, но могут провести его </a:t>
            </a:r>
            <a:r>
              <a:rPr lang="ru-RU" b="1" dirty="0" smtClean="0"/>
              <a:t>личный досмотр</a:t>
            </a:r>
            <a:r>
              <a:rPr lang="ru-RU" dirty="0" smtClean="0"/>
              <a:t>. Он осуществляется в целях обнаружения орудий совершения или предметов правонарушения. ... Понятыми должны быть лица, достигшие 18 лет и не являющиеся сотрудниками полиции либо заинтересованными лицами.</a:t>
            </a:r>
            <a:endParaRPr lang="ru-RU" dirty="0"/>
          </a:p>
        </p:txBody>
      </p:sp>
      <p:pic>
        <p:nvPicPr>
          <p:cNvPr id="1026" name="Picture 2" descr="Личный досмотр - презентаци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6981" y="1219200"/>
            <a:ext cx="569701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4111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Административно – правовой статус граждан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715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Административно – правовой статус граждан  - совокупность  прав. Свобод и обязанностей. Регулируемых  нормами административного права. Он включает: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  административную правоспособность ( в полном объёме – с 18 лет)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 административную дееспособность по этапам: с 7 лет –  право и обязанность получать  основное общее образование; с 14 лет – право и обязанность получать паспорт; с 25 лет </a:t>
            </a:r>
            <a:r>
              <a:rPr lang="ru-RU" sz="1800" dirty="0" smtClean="0"/>
              <a:t> </a:t>
            </a:r>
            <a:r>
              <a:rPr lang="ru-RU" sz="1800" dirty="0" smtClean="0"/>
              <a:t>- возможность быть назначенным прокурором и т. Д.)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Административно – правовые нормы  предоставляют право гражданам обращаться в государственные органы с </a:t>
            </a:r>
            <a:r>
              <a:rPr lang="ru-RU" sz="1800" b="1" u="sng" dirty="0" smtClean="0"/>
              <a:t>Жалобами, Предложениями и Заявлениями.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Порядок рассмотрения жалоб и заявлений также регулируется  административными нормами. Поэтому административное право – это « трудовой кодекс» чиновников.</a:t>
            </a:r>
          </a:p>
          <a:p>
            <a:pPr>
              <a:buNone/>
            </a:pPr>
            <a:r>
              <a:rPr lang="ru-RU" sz="1800" dirty="0" smtClean="0"/>
              <a:t>Например,  обращения граждан не могут направляться тем лицам, действия которых обжалуются. Ответ на обращения граждан в органы государственного управления </a:t>
            </a:r>
            <a:r>
              <a:rPr lang="ru-RU" sz="1800" b="1" dirty="0" smtClean="0"/>
              <a:t>должен быть дан в течение  месяца</a:t>
            </a:r>
            <a:r>
              <a:rPr lang="ru-RU" sz="1800" dirty="0" smtClean="0"/>
              <a:t>. Если ответа из госоргана не последовало. Гражданин вправе обратиться в суд.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Административное правонарушение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6248400" cy="586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b="1" dirty="0" smtClean="0"/>
              <a:t>Административное правонарушение</a:t>
            </a:r>
            <a:r>
              <a:rPr lang="ru-RU" sz="1800" dirty="0" smtClean="0"/>
              <a:t> — противоправное, </a:t>
            </a:r>
            <a:r>
              <a:rPr lang="ru-RU" sz="1800" dirty="0" smtClean="0">
                <a:hlinkClick r:id="rId2" tooltip="Виновность"/>
              </a:rPr>
              <a:t>виновное</a:t>
            </a:r>
            <a:r>
              <a:rPr lang="ru-RU" sz="1800" dirty="0" smtClean="0"/>
              <a:t> действие или бездействие </a:t>
            </a:r>
            <a:r>
              <a:rPr lang="ru-RU" sz="1800" dirty="0" smtClean="0">
                <a:hlinkClick r:id="rId3" tooltip="Физическое лицо"/>
              </a:rPr>
              <a:t>физического</a:t>
            </a:r>
            <a:r>
              <a:rPr lang="ru-RU" sz="1800" dirty="0" smtClean="0"/>
              <a:t> или </a:t>
            </a:r>
            <a:r>
              <a:rPr lang="ru-RU" sz="1800" dirty="0" smtClean="0">
                <a:hlinkClick r:id="rId4" tooltip="Юридическое лицо"/>
              </a:rPr>
              <a:t>юридического</a:t>
            </a:r>
            <a:r>
              <a:rPr lang="ru-RU" sz="1800" dirty="0" smtClean="0"/>
              <a:t> лица</a:t>
            </a:r>
            <a:r>
              <a:rPr lang="ru-RU" sz="1800" dirty="0" smtClean="0"/>
              <a:t>, </a:t>
            </a:r>
            <a:r>
              <a:rPr lang="ru-RU" sz="1800" b="1" dirty="0" smtClean="0"/>
              <a:t>посягающее на установленный порядок государственного управления,</a:t>
            </a:r>
            <a:r>
              <a:rPr lang="ru-RU" sz="1800" dirty="0" smtClean="0"/>
              <a:t> </a:t>
            </a:r>
            <a:r>
              <a:rPr lang="ru-RU" sz="1800" dirty="0" smtClean="0"/>
              <a:t>за которое </a:t>
            </a:r>
            <a:r>
              <a:rPr lang="ru-RU" sz="1800" dirty="0" smtClean="0">
                <a:hlinkClick r:id="rId5" tooltip="Закон (право)"/>
              </a:rPr>
              <a:t>законодательством</a:t>
            </a:r>
            <a:r>
              <a:rPr lang="ru-RU" sz="1800" dirty="0" smtClean="0"/>
              <a:t> об административных правонарушениях установлена </a:t>
            </a:r>
            <a:r>
              <a:rPr lang="ru-RU" sz="1800" u="sng" dirty="0" smtClean="0">
                <a:hlinkClick r:id="rId6"/>
              </a:rPr>
              <a:t>административная ответственность</a:t>
            </a:r>
            <a:r>
              <a:rPr lang="ru-RU" sz="1800" dirty="0" smtClean="0"/>
              <a:t>. Виды административных проступков: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1. ПРОТИВ ЛИЧНОСТИ ( нарушение правил охраны труда, санитарно – гигиенических норм, проведение агитации в период её запрещения и т.д.)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2. ПОСЯГАЮЩИЕ НА СОБСТВЕННОСТЬ (нарушение права госсобственности на недра, воды, леса, флору и фауну ..).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3.  ПОСЯГАЮЩИЕ НА ОБЩЕСТВЕННЫЙ ПОРЯДОК (мелкое хулиганство, азартные игры, распитие спиртных напитков в общественных местах…)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4.  В ОБЛАСТИ ОХРАНЫ ОКРУЖАЮЩЕЙ СРЕДЫ,  ПАМЯТНИКОВ ИСТОРИИ и КУЛЬТУРЫ)</a:t>
            </a:r>
            <a:endParaRPr lang="ru-RU" sz="1800" dirty="0"/>
          </a:p>
        </p:txBody>
      </p:sp>
      <p:pic>
        <p:nvPicPr>
          <p:cNvPr id="18434" name="Picture 2" descr="Красноярскэнергосбыт провел акцию по очистке туристической  достопримечательности края - скалы Царские ворота от надписей вандал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762000"/>
            <a:ext cx="2895600" cy="2171700"/>
          </a:xfrm>
          <a:prstGeom prst="rect">
            <a:avLst/>
          </a:prstGeom>
          <a:noFill/>
        </p:spPr>
      </p:pic>
      <p:pic>
        <p:nvPicPr>
          <p:cNvPr id="18436" name="Picture 4" descr="Фотографии Казани. Центральный парк культуры и отдыха имени Горького: Вид  на памятник неизвестному солдату – kazan.r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743200"/>
            <a:ext cx="3233738" cy="2155825"/>
          </a:xfrm>
          <a:prstGeom prst="rect">
            <a:avLst/>
          </a:prstGeom>
          <a:noFill/>
        </p:spPr>
      </p:pic>
      <p:sp>
        <p:nvSpPr>
          <p:cNvPr id="18438" name="AutoShape 6" descr="Соцсети: в Казани девушка легла на памятник Неизвестному солдату ради  фотографии | Новости Казани. Авто новости Казани. Новости бизнеса в Каз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Выпороть ее!»: Ради красивого кадра девушка в Казани улеглась на памятник  неизвестному солдату | Вечерняя Казань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62725" y="4648200"/>
            <a:ext cx="2581275" cy="1721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административного взыскания</a:t>
            </a:r>
            <a:endParaRPr lang="ru-RU" dirty="0"/>
          </a:p>
        </p:txBody>
      </p:sp>
      <p:pic>
        <p:nvPicPr>
          <p:cNvPr id="22530" name="Picture 2" descr="C:\Users\Семен\Desktop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153399" cy="528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Виды административного взыскания</a:t>
            </a:r>
            <a:endParaRPr lang="ru-RU" sz="3600" dirty="0"/>
          </a:p>
        </p:txBody>
      </p:sp>
      <p:pic>
        <p:nvPicPr>
          <p:cNvPr id="20482" name="Picture 2" descr="C:\Users\Семен\Desktop\таблиц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876800" cy="5638800"/>
          </a:xfrm>
          <a:prstGeom prst="rect">
            <a:avLst/>
          </a:prstGeom>
          <a:noFill/>
        </p:spPr>
      </p:pic>
      <p:pic>
        <p:nvPicPr>
          <p:cNvPr id="20483" name="Picture 3" descr="C:\Users\Семен\Desktop\таблиц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457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641</Words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Административное право</vt:lpstr>
      <vt:lpstr> Понятие, предмет и метод  административного права</vt:lpstr>
      <vt:lpstr> Особенности административно – правовых отношений</vt:lpstr>
      <vt:lpstr>Административно – процессуальные нормы</vt:lpstr>
      <vt:lpstr> Процессуальные нормы</vt:lpstr>
      <vt:lpstr>Административно – правовой статус граждан</vt:lpstr>
      <vt:lpstr>Административное правонарушение</vt:lpstr>
      <vt:lpstr>Виды административного взыскания</vt:lpstr>
      <vt:lpstr> Виды административного взыскания</vt:lpstr>
      <vt:lpstr>Административный арест</vt:lpstr>
      <vt:lpstr> Правила наложения административных взысканий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Административное право</dc:title>
  <dc:creator>Семен</dc:creator>
  <cp:lastModifiedBy>Семен</cp:lastModifiedBy>
  <cp:revision>16</cp:revision>
  <dcterms:created xsi:type="dcterms:W3CDTF">2021-05-14T00:25:14Z</dcterms:created>
  <dcterms:modified xsi:type="dcterms:W3CDTF">2021-05-14T02:45:20Z</dcterms:modified>
</cp:coreProperties>
</file>