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административный процесс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90600"/>
          </a:xfrm>
        </p:spPr>
        <p:txBody>
          <a:bodyPr/>
          <a:lstStyle/>
          <a:p>
            <a:r>
              <a:rPr lang="ru-RU" dirty="0" smtClean="0"/>
              <a:t> обществознание 11</a:t>
            </a:r>
            <a:endParaRPr lang="ru-RU" dirty="0"/>
          </a:p>
        </p:txBody>
      </p:sp>
      <p:pic>
        <p:nvPicPr>
          <p:cNvPr id="4098" name="Picture 2" descr="15 сентября 2015 года вступает в силу Кодекс административного  судопроизводства РФ. | Арбитражный суд Костром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"/>
            <a:ext cx="2414524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Административное наказание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5. </a:t>
            </a:r>
            <a:r>
              <a:rPr lang="ru-RU" sz="1800" b="1" dirty="0" smtClean="0"/>
              <a:t>Административный </a:t>
            </a:r>
            <a:r>
              <a:rPr lang="ru-RU" sz="1800" b="1" dirty="0" smtClean="0"/>
              <a:t>арест </a:t>
            </a:r>
            <a:r>
              <a:rPr lang="ru-RU" sz="1800" dirty="0" smtClean="0"/>
              <a:t>-  Содержание </a:t>
            </a:r>
            <a:r>
              <a:rPr lang="ru-RU" sz="1800" dirty="0" smtClean="0"/>
              <a:t>нарушителя в условиях изоляции от общества; устанавливается на срок до 15 суток, а за нарушение требований режима чрезвычайного положения или режима в зоне проведения </a:t>
            </a:r>
            <a:r>
              <a:rPr lang="ru-RU" sz="1800" dirty="0" err="1" smtClean="0"/>
              <a:t>контртеррористической</a:t>
            </a:r>
            <a:r>
              <a:rPr lang="ru-RU" sz="1800" dirty="0" smtClean="0"/>
              <a:t> </a:t>
            </a:r>
            <a:r>
              <a:rPr lang="ru-RU" sz="1800" dirty="0" smtClean="0"/>
              <a:t>операции до 30 суток. </a:t>
            </a:r>
            <a:r>
              <a:rPr lang="ru-RU" sz="1800" b="1" dirty="0" smtClean="0"/>
              <a:t>Назначается </a:t>
            </a:r>
            <a:r>
              <a:rPr lang="ru-RU" sz="1800" b="1" dirty="0" smtClean="0"/>
              <a:t>судьёй.  </a:t>
            </a:r>
          </a:p>
          <a:p>
            <a:pPr>
              <a:buNone/>
            </a:pPr>
            <a:r>
              <a:rPr lang="ru-RU" sz="1700" i="1" dirty="0" smtClean="0"/>
              <a:t>  Административный </a:t>
            </a:r>
            <a:r>
              <a:rPr lang="ru-RU" sz="1700" i="1" dirty="0" smtClean="0"/>
              <a:t>арест применяется лишь в </a:t>
            </a:r>
            <a:r>
              <a:rPr lang="ru-RU" sz="1700" i="1" dirty="0" smtClean="0"/>
              <a:t>исключительных </a:t>
            </a:r>
            <a:r>
              <a:rPr lang="ru-RU" sz="1700" i="1" dirty="0" smtClean="0"/>
              <a:t>случаях (мелкое хулиганство, злостное не­повиновение сотруднику полиции). Его нельзя приме­нять к беременным женщинам, женщинам, имеющим маленьких детей, к лицам, не достигшим 18 лет, </a:t>
            </a:r>
            <a:r>
              <a:rPr lang="ru-RU" sz="1700" i="1" dirty="0" smtClean="0"/>
              <a:t>инвалидам </a:t>
            </a:r>
            <a:r>
              <a:rPr lang="ru-RU" sz="1700" i="1" dirty="0" smtClean="0"/>
              <a:t>первой и второй групп.</a:t>
            </a:r>
          </a:p>
          <a:p>
            <a:pPr>
              <a:buNone/>
            </a:pPr>
            <a:r>
              <a:rPr lang="ru-RU" sz="1700" i="1" dirty="0" smtClean="0"/>
              <a:t>  К </a:t>
            </a:r>
            <a:r>
              <a:rPr lang="ru-RU" sz="1700" i="1" dirty="0" smtClean="0"/>
              <a:t>лицам в возрасте от 16 до 18 лет, совершившим </a:t>
            </a:r>
            <a:r>
              <a:rPr lang="ru-RU" sz="1700" i="1" dirty="0" smtClean="0"/>
              <a:t>административные </a:t>
            </a:r>
            <a:r>
              <a:rPr lang="ru-RU" sz="1700" i="1" dirty="0" smtClean="0"/>
              <a:t>правонарушения, применяются, как правило, иные, чем к взрослым, меры, </a:t>
            </a:r>
            <a:r>
              <a:rPr lang="ru-RU" sz="1700" i="1" dirty="0" smtClean="0"/>
              <a:t>предусмотренные </a:t>
            </a:r>
            <a:r>
              <a:rPr lang="ru-RU" sz="1700" i="1" dirty="0" smtClean="0"/>
              <a:t>Положением о комиссии по делам </a:t>
            </a:r>
            <a:r>
              <a:rPr lang="ru-RU" sz="1700" i="1" dirty="0" smtClean="0"/>
              <a:t>несовершеннолетних</a:t>
            </a:r>
            <a:r>
              <a:rPr lang="ru-RU" sz="1700" i="1" dirty="0" smtClean="0"/>
              <a:t>.</a:t>
            </a:r>
          </a:p>
          <a:p>
            <a:pPr>
              <a:buNone/>
            </a:pPr>
            <a:r>
              <a:rPr lang="ru-RU" sz="1700" b="1" i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6. </a:t>
            </a:r>
            <a:r>
              <a:rPr lang="ru-RU" sz="1800" b="1" dirty="0" smtClean="0"/>
              <a:t>Административное выдворение за пределы РФ </a:t>
            </a:r>
            <a:r>
              <a:rPr lang="ru-RU" sz="1800" dirty="0" smtClean="0"/>
              <a:t>иностранного гражданина или лица без </a:t>
            </a:r>
            <a:r>
              <a:rPr lang="ru-RU" sz="1800" dirty="0" smtClean="0"/>
              <a:t>гражданства -  Принудительное </a:t>
            </a:r>
            <a:r>
              <a:rPr lang="ru-RU" sz="1800" dirty="0" smtClean="0"/>
              <a:t>и контролируемое перемещение указанных лиц за пределы РФ, а в случаях, предусмотренных законодательством РФ, в контролируемом самостоятельном выезде иностранного гражданина и лица без гражданства из РФ. </a:t>
            </a:r>
            <a:r>
              <a:rPr lang="ru-RU" sz="1800" b="1" dirty="0" smtClean="0"/>
              <a:t>Назначается судьей</a:t>
            </a:r>
            <a:r>
              <a:rPr lang="ru-RU" sz="1800" dirty="0" smtClean="0"/>
              <a:t>, </a:t>
            </a:r>
            <a:r>
              <a:rPr lang="ru-RU" sz="1800" b="1" dirty="0" smtClean="0"/>
              <a:t>а при въезде в РФ — должностными лицами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7. Дисквалификация -  </a:t>
            </a:r>
            <a:r>
              <a:rPr lang="ru-RU" sz="1800" dirty="0" smtClean="0"/>
              <a:t>Лишение </a:t>
            </a:r>
            <a:r>
              <a:rPr lang="ru-RU" sz="1800" dirty="0" smtClean="0"/>
              <a:t>физического лица права занимать руководящие должности в исполнительном органе управления юридического лица, входить в совет директоров (наблюдательный совет), осуществлять предпринимательскую деятельность по управлению юридическим лицом. Устанавливается на срок от 6 месяцев до 3 лет. </a:t>
            </a:r>
            <a:r>
              <a:rPr lang="ru-RU" sz="1800" b="1" dirty="0" smtClean="0"/>
              <a:t>Назначается судьей.</a:t>
            </a:r>
            <a:endParaRPr lang="ru-RU" sz="1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2.</a:t>
            </a:r>
            <a:r>
              <a:rPr lang="ru-RU" b="1" dirty="0" smtClean="0"/>
              <a:t> </a:t>
            </a:r>
            <a:r>
              <a:rPr lang="ru-RU" sz="2000" dirty="0" smtClean="0"/>
              <a:t>Сравните гражданско-правовую и уголовную ответственность. Выберите и запишите сначала номера черт сходства </a:t>
            </a:r>
            <a:r>
              <a:rPr lang="ru-RU" sz="2000" dirty="0" smtClean="0"/>
              <a:t>(1), </a:t>
            </a:r>
            <a:r>
              <a:rPr lang="ru-RU" sz="2000" dirty="0" smtClean="0"/>
              <a:t>а затем — порядковые номера черт отличия (2).</a:t>
            </a:r>
          </a:p>
          <a:p>
            <a:pPr>
              <a:buNone/>
            </a:pPr>
            <a:r>
              <a:rPr lang="ru-RU" sz="2000" dirty="0" smtClean="0"/>
              <a:t>    1</a:t>
            </a:r>
            <a:r>
              <a:rPr lang="ru-RU" sz="2000" dirty="0" smtClean="0"/>
              <a:t>) наступает только за совершённое </a:t>
            </a:r>
            <a:r>
              <a:rPr lang="ru-RU" sz="2000" dirty="0" smtClean="0"/>
              <a:t>преступление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2)применяется </a:t>
            </a:r>
            <a:r>
              <a:rPr lang="ru-RU" sz="2000" dirty="0" smtClean="0"/>
              <a:t>компетентными органами </a:t>
            </a:r>
            <a:r>
              <a:rPr lang="ru-RU" sz="2000" dirty="0" smtClean="0"/>
              <a:t>государства</a:t>
            </a:r>
          </a:p>
          <a:p>
            <a:pPr>
              <a:buNone/>
            </a:pPr>
            <a:r>
              <a:rPr lang="ru-RU" sz="2000" smtClean="0"/>
              <a:t> </a:t>
            </a:r>
            <a:r>
              <a:rPr lang="ru-RU" sz="2000" smtClean="0"/>
              <a:t>   3)строго </a:t>
            </a:r>
            <a:r>
              <a:rPr lang="ru-RU" sz="2000" dirty="0" smtClean="0"/>
              <a:t>регламентируется нормами </a:t>
            </a:r>
            <a:r>
              <a:rPr lang="ru-RU" sz="2000" dirty="0" smtClean="0"/>
              <a:t>права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4)влечёт </a:t>
            </a:r>
            <a:r>
              <a:rPr lang="ru-RU" sz="2000" dirty="0" smtClean="0"/>
              <a:t>судимость гражданина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Выполни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 Ниже приведен перечень терминов. Все они, за исключением двух, относятся к понятию «административная юрисдикция»:</a:t>
            </a:r>
          </a:p>
          <a:p>
            <a:pPr>
              <a:buNone/>
            </a:pPr>
            <a:r>
              <a:rPr lang="ru-RU" sz="2000" i="1" dirty="0" smtClean="0"/>
              <a:t>  1.)Комиссия </a:t>
            </a:r>
            <a:r>
              <a:rPr lang="ru-RU" sz="2000" i="1" dirty="0" smtClean="0"/>
              <a:t>по делам несовершеннолетних и защите их прав.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2)Подсудимый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3)Адвокат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4)Подписка </a:t>
            </a:r>
            <a:r>
              <a:rPr lang="ru-RU" sz="2000" i="1" dirty="0" smtClean="0"/>
              <a:t>о невыезде.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5)Личный </a:t>
            </a:r>
            <a:r>
              <a:rPr lang="ru-RU" sz="2000" i="1" dirty="0" smtClean="0"/>
              <a:t>досмотр.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Найдите </a:t>
            </a:r>
            <a:r>
              <a:rPr lang="ru-RU" sz="2000" dirty="0" smtClean="0"/>
              <a:t>два термина, относящиеся к другому понятию, и запишите цифры, под которыми они указаны.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Административное право.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Административное право</a:t>
            </a:r>
            <a:r>
              <a:rPr lang="ru-RU" dirty="0" smtClean="0"/>
              <a:t> — это отрасль, которая призвана регулировать права и обязанности юридических и физических лиц, их отношения с органами местного управления и с органами исполнительной власти. </a:t>
            </a:r>
          </a:p>
          <a:p>
            <a:r>
              <a:rPr lang="ru-RU" dirty="0" smtClean="0"/>
              <a:t>К </a:t>
            </a:r>
            <a:r>
              <a:rPr lang="ru-RU" u="sng" dirty="0" smtClean="0"/>
              <a:t>основным источникам административного права </a:t>
            </a:r>
            <a:r>
              <a:rPr lang="ru-RU" dirty="0" smtClean="0"/>
              <a:t>относятся Конституция РФ, Кодекс РФ об административных правонарушениях, указы и распоряжения Президента РФ, акты субъектов РФ и др. </a:t>
            </a:r>
          </a:p>
          <a:p>
            <a:r>
              <a:rPr lang="ru-RU" dirty="0" smtClean="0"/>
              <a:t>Кодекс об административных правонарушениях РФ </a:t>
            </a:r>
            <a:r>
              <a:rPr lang="ru-RU" b="1" dirty="0" smtClean="0"/>
              <a:t>(</a:t>
            </a:r>
            <a:r>
              <a:rPr lang="ru-RU" b="1" dirty="0" err="1" smtClean="0"/>
              <a:t>КоАП</a:t>
            </a:r>
            <a:r>
              <a:rPr lang="ru-RU" b="1" dirty="0" smtClean="0"/>
              <a:t> РФ) </a:t>
            </a:r>
            <a:r>
              <a:rPr lang="ru-RU" dirty="0" smtClean="0"/>
              <a:t>содержит </a:t>
            </a:r>
            <a:r>
              <a:rPr lang="ru-RU" b="1" dirty="0" smtClean="0"/>
              <a:t>основные принципы и порядок привлечения к административной ответственности</a:t>
            </a:r>
            <a:r>
              <a:rPr lang="ru-RU" dirty="0" smtClean="0"/>
              <a:t>. Кодекс административного судопроизводства </a:t>
            </a:r>
            <a:r>
              <a:rPr lang="ru-RU" b="1" dirty="0" smtClean="0"/>
              <a:t>РФ (КАС РФ)</a:t>
            </a:r>
            <a:r>
              <a:rPr lang="ru-RU" dirty="0" smtClean="0"/>
              <a:t> регулирует </a:t>
            </a:r>
            <a:r>
              <a:rPr lang="ru-RU" b="1" dirty="0" smtClean="0"/>
              <a:t>порядок осуществления административного судопроизводства </a:t>
            </a:r>
            <a:r>
              <a:rPr lang="ru-RU" dirty="0" smtClean="0"/>
              <a:t>по делам о защите нарушенных или оспариваемых прав, свобод и законных интересов граждан, прав и законных интересов организаций, возникающие из административных и иных публичных правоотношений.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Административное </a:t>
            </a:r>
            <a:r>
              <a:rPr lang="ru-RU" sz="3100" b="1" dirty="0" smtClean="0"/>
              <a:t>правонарушение ( виды)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/>
              <a:t>Административное правонарушение</a:t>
            </a:r>
            <a:r>
              <a:rPr lang="ru-RU" sz="1800" dirty="0" smtClean="0"/>
              <a:t> (проступок) — противоправное, виновное действие (бездействие) физического или юридического лица, за которое Кодексом РФ об административных правонарушениях установлена </a:t>
            </a:r>
            <a:r>
              <a:rPr lang="ru-RU" sz="1800" dirty="0" smtClean="0"/>
              <a:t>административная </a:t>
            </a:r>
            <a:r>
              <a:rPr lang="ru-RU" sz="1800" dirty="0" smtClean="0"/>
              <a:t>ответственность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Виды</a:t>
            </a:r>
            <a:r>
              <a:rPr lang="ru-RU" sz="1800" dirty="0" smtClean="0"/>
              <a:t> административных правонарушений: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1.</a:t>
            </a:r>
            <a:r>
              <a:rPr lang="ru-RU" sz="1800" dirty="0" smtClean="0"/>
              <a:t> </a:t>
            </a:r>
            <a:r>
              <a:rPr lang="ru-RU" sz="1800" b="1" dirty="0" smtClean="0"/>
              <a:t>Административные правонарушения против </a:t>
            </a:r>
            <a:r>
              <a:rPr lang="ru-RU" sz="1800" b="1" dirty="0" smtClean="0"/>
              <a:t>личности </a:t>
            </a:r>
            <a:r>
              <a:rPr lang="ru-RU" sz="1800" dirty="0" smtClean="0"/>
              <a:t>- </a:t>
            </a:r>
            <a:r>
              <a:rPr lang="ru-RU" sz="1800" dirty="0" smtClean="0"/>
              <a:t>Нарушения законодательства о труде и правил охраны труда; нарушения санитарно-гигиенических норм; проведение агитации в период ее запрещения; распространение ложных сведений о кандидате и др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2. </a:t>
            </a:r>
            <a:r>
              <a:rPr lang="ru-RU" sz="1800" b="1" dirty="0" smtClean="0"/>
              <a:t>Административные правонарушения, посягающие на </a:t>
            </a:r>
            <a:r>
              <a:rPr lang="ru-RU" sz="1800" b="1" dirty="0" smtClean="0"/>
              <a:t>собственность </a:t>
            </a:r>
            <a:r>
              <a:rPr lang="ru-RU" sz="1800" dirty="0" smtClean="0"/>
              <a:t>- </a:t>
            </a:r>
            <a:r>
              <a:rPr lang="ru-RU" sz="1800" dirty="0" smtClean="0"/>
              <a:t>Нарушения прав государственной собственности на недра, воды, леса, животный мир; мелкие хищения государственной собственности и общественного имущества; уничтожение или повреждение чужого имущества и др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3.</a:t>
            </a:r>
            <a:r>
              <a:rPr lang="ru-RU" sz="1800" dirty="0" smtClean="0"/>
              <a:t> </a:t>
            </a:r>
            <a:r>
              <a:rPr lang="ru-RU" sz="1800" b="1" dirty="0" smtClean="0"/>
              <a:t>Административные правонарушения, посягающие на общественный </a:t>
            </a:r>
            <a:r>
              <a:rPr lang="ru-RU" sz="1800" b="1" dirty="0" smtClean="0"/>
              <a:t>порядок </a:t>
            </a:r>
            <a:r>
              <a:rPr lang="ru-RU" sz="1800" dirty="0" smtClean="0"/>
              <a:t>–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Незаконное приобретение и хранение наркотических средств в небольших размерах; мелкое хулиганство; азартные игры; распитие спиртных напитков в общественных местах, не предназначенных для этих целей; появление в общественных местах в пьяном виде, оскорбляющем человеческое достоинство и общественную нравственность; доведение несовершеннолетнего до состояния опьянения; безбилетный проезд на транспорте; действия, угрожающие безопасности движения на транспорте; превышение установленной скорости движения; незаконная продажа товаров; обман потребителей; нарушение таможенных правил и др.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Административное </a:t>
            </a:r>
            <a:r>
              <a:rPr lang="ru-RU" sz="3200" b="1" dirty="0" smtClean="0"/>
              <a:t>правонарушение ( виды)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4. </a:t>
            </a:r>
            <a:r>
              <a:rPr lang="ru-RU" sz="1800" b="1" dirty="0" smtClean="0"/>
              <a:t>Административные правонарушения в области охраны окружающей среды и памятников истории и </a:t>
            </a:r>
            <a:r>
              <a:rPr lang="ru-RU" sz="1800" b="1" dirty="0" smtClean="0"/>
              <a:t>культуры </a:t>
            </a:r>
            <a:r>
              <a:rPr lang="ru-RU" sz="1800" dirty="0" smtClean="0"/>
              <a:t>- </a:t>
            </a:r>
            <a:r>
              <a:rPr lang="ru-RU" sz="1800" dirty="0" smtClean="0"/>
              <a:t>Незаконная порубка и повреждение деревьев; самовольный сбор дикорастущих плодов, орехов, ягод, грибов в запрещенных местах; засорение лесов бытовыми отходами и отбросами; нарушение правил пожарной безопасности в лесах и др.</a:t>
            </a:r>
            <a:endParaRPr lang="ru-RU" sz="1800" dirty="0"/>
          </a:p>
        </p:txBody>
      </p:sp>
      <p:pic>
        <p:nvPicPr>
          <p:cNvPr id="17410" name="Picture 2" descr="C:\Users\Семен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362200"/>
            <a:ext cx="4445000" cy="4038600"/>
          </a:xfrm>
          <a:prstGeom prst="rect">
            <a:avLst/>
          </a:prstGeom>
          <a:noFill/>
        </p:spPr>
      </p:pic>
      <p:pic>
        <p:nvPicPr>
          <p:cNvPr id="17411" name="Picture 3" descr="C:\Users\Семен\Desktop\правонарушения и преступле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410413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Административная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4500" b="1" dirty="0" smtClean="0"/>
              <a:t>Административная </a:t>
            </a:r>
            <a:r>
              <a:rPr lang="ru-RU" sz="4500" b="1" dirty="0" smtClean="0"/>
              <a:t>ответственность</a:t>
            </a:r>
            <a:r>
              <a:rPr lang="ru-RU" sz="4500" dirty="0" smtClean="0"/>
              <a:t> — вид юридической ответственности, наступающей за совершение административного проступка (правонарушения).</a:t>
            </a:r>
          </a:p>
          <a:p>
            <a:pPr>
              <a:buNone/>
            </a:pPr>
            <a:r>
              <a:rPr lang="ru-RU" sz="4500" dirty="0" smtClean="0"/>
              <a:t>   Признаки </a:t>
            </a:r>
            <a:r>
              <a:rPr lang="ru-RU" sz="4500" dirty="0" smtClean="0"/>
              <a:t>административной ответственности:</a:t>
            </a:r>
          </a:p>
          <a:p>
            <a:pPr lvl="1"/>
            <a:r>
              <a:rPr lang="ru-RU" sz="4500" dirty="0" smtClean="0"/>
              <a:t>Основанием для ее возникновения является административное правонарушение.</a:t>
            </a:r>
          </a:p>
          <a:p>
            <a:pPr lvl="1"/>
            <a:r>
              <a:rPr lang="ru-RU" sz="4500" dirty="0" smtClean="0"/>
              <a:t>Применение к субъектам административных правонарушений взысканий менее суровых, чем уголовные наказания.</a:t>
            </a:r>
          </a:p>
          <a:p>
            <a:pPr lvl="1"/>
            <a:r>
              <a:rPr lang="ru-RU" sz="4500" dirty="0" smtClean="0"/>
              <a:t>К административной ответственности привлекают органы, которым такое право предоставлено законом (суды, многие органы административной власти: комиссии по делам несовершеннолетних и защите их прав; органы внутренних дел; налоговые органы; таможенные органы; военные комиссары; органы рыбоохраны; органы, осуществляющие государственный пожарный надзор, и др.).</a:t>
            </a:r>
          </a:p>
          <a:p>
            <a:pPr lvl="1"/>
            <a:r>
              <a:rPr lang="ru-RU" sz="4500" dirty="0" smtClean="0"/>
              <a:t>К административной ответственности могут привлекаться индивидуальные субъекты (граждане с 16 лет: граждане РФ, иностранцы, лица без гражданства, должностные лица, индивидуальные предприниматели, военнослужащие, беженцы, вынужденные переселенцы, инвалиды) и коллективные субъекты (организации, предприятия, учреждения, трудовые коллективы).</a:t>
            </a:r>
          </a:p>
          <a:p>
            <a:pPr lvl="1"/>
            <a:r>
              <a:rPr lang="ru-RU" sz="4500" dirty="0" smtClean="0"/>
              <a:t>Существует особый порядок привлечения к административной ответственности, который отличается сравнительной простотой, а поэтому он оперативен и экономичен.</a:t>
            </a:r>
          </a:p>
          <a:p>
            <a:pPr lvl="1"/>
            <a:r>
              <a:rPr lang="ru-RU" sz="4500" dirty="0" smtClean="0"/>
              <a:t>Урегулирована нормами административного права, которое содержит исчерпывающий перечень административных нарушений, взысканий и органов, уполномоченных их применять, собранных в Кодексе об административных правонарушениях (</a:t>
            </a:r>
            <a:r>
              <a:rPr lang="ru-RU" sz="4500" dirty="0" err="1" smtClean="0"/>
              <a:t>КоАП</a:t>
            </a:r>
            <a:r>
              <a:rPr lang="ru-RU" sz="4500" dirty="0" smtClean="0"/>
              <a:t>) РФ.</a:t>
            </a:r>
          </a:p>
          <a:p>
            <a:pPr>
              <a:buNone/>
            </a:pPr>
            <a:endParaRPr lang="ru-RU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Меры обеспечения административной юрисдикции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5943600" cy="58674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b="1" i="1" dirty="0" smtClean="0"/>
              <a:t>Доставление </a:t>
            </a:r>
            <a:r>
              <a:rPr lang="ru-RU" sz="1800" b="1" i="1" dirty="0" smtClean="0"/>
              <a:t>и административное задержание</a:t>
            </a:r>
            <a:r>
              <a:rPr lang="ru-RU" sz="1800" dirty="0" smtClean="0"/>
              <a:t>, т. е. кратковременное ограничение </a:t>
            </a:r>
            <a:r>
              <a:rPr lang="ru-RU" sz="1800" dirty="0" smtClean="0"/>
              <a:t>свободы -</a:t>
            </a:r>
            <a:r>
              <a:rPr lang="ru-RU" sz="1800" dirty="0" smtClean="0"/>
              <a:t> Оно допускается до </a:t>
            </a:r>
            <a:r>
              <a:rPr lang="ru-RU" sz="1800" b="1" dirty="0" smtClean="0"/>
              <a:t>3</a:t>
            </a:r>
            <a:r>
              <a:rPr lang="ru-RU" sz="1800" dirty="0" smtClean="0"/>
              <a:t> часов и лишь иногда до </a:t>
            </a:r>
            <a:r>
              <a:rPr lang="ru-RU" sz="1800" b="1" dirty="0" smtClean="0"/>
              <a:t>48</a:t>
            </a:r>
            <a:r>
              <a:rPr lang="ru-RU" sz="1800" dirty="0" smtClean="0"/>
              <a:t> часов. По просьбе задержанного в кратчайшие сроки уведомляются его родственники, администрация по месту работы или учебы, а также защитник. О задержании несовершеннолетнего (т. е. до </a:t>
            </a:r>
            <a:r>
              <a:rPr lang="ru-RU" sz="1800" b="1" dirty="0" smtClean="0"/>
              <a:t>18</a:t>
            </a:r>
            <a:r>
              <a:rPr lang="ru-RU" sz="1800" dirty="0" smtClean="0"/>
              <a:t> лет) уведомление его родителей либо законных представителей </a:t>
            </a:r>
            <a:r>
              <a:rPr lang="ru-RU" sz="1800" i="1" dirty="0" smtClean="0"/>
              <a:t>обязательно</a:t>
            </a:r>
            <a:r>
              <a:rPr lang="ru-RU" sz="1800" i="1" dirty="0" smtClean="0"/>
              <a:t>.  </a:t>
            </a:r>
          </a:p>
          <a:p>
            <a:pPr>
              <a:buAutoNum type="arabicPeriod"/>
            </a:pPr>
            <a:r>
              <a:rPr lang="ru-RU" sz="1800" b="1" i="1" dirty="0" smtClean="0"/>
              <a:t>Личный досмотр, досмотр вещей, транспортного средства, документов, медицинское </a:t>
            </a:r>
            <a:r>
              <a:rPr lang="ru-RU" sz="1800" b="1" i="1" dirty="0" smtClean="0"/>
              <a:t>освидетельствование </a:t>
            </a:r>
            <a:r>
              <a:rPr lang="ru-RU" sz="1800" i="1" dirty="0" smtClean="0"/>
              <a:t>-</a:t>
            </a:r>
            <a:r>
              <a:rPr lang="ru-RU" sz="1800" dirty="0" smtClean="0"/>
              <a:t> Эти меры производятся при участии понятых, причем личный досмотр осуществляется лицами того же пола</a:t>
            </a:r>
            <a:r>
              <a:rPr lang="ru-RU" sz="1800" dirty="0" smtClean="0"/>
              <a:t>. </a:t>
            </a:r>
          </a:p>
          <a:p>
            <a:pPr>
              <a:buAutoNum type="arabicPeriod"/>
            </a:pPr>
            <a:r>
              <a:rPr lang="ru-RU" sz="1800" b="1" i="1" dirty="0" smtClean="0"/>
              <a:t>Арест товаров, транспортных </a:t>
            </a:r>
            <a:r>
              <a:rPr lang="ru-RU" sz="1800" b="1" i="1" dirty="0" smtClean="0"/>
              <a:t>средств </a:t>
            </a:r>
            <a:r>
              <a:rPr lang="ru-RU" sz="1800" i="1" dirty="0" smtClean="0"/>
              <a:t>-</a:t>
            </a:r>
            <a:r>
              <a:rPr lang="ru-RU" sz="1800" dirty="0" smtClean="0"/>
              <a:t> О применении каждой указанной меры обязательно составляется </a:t>
            </a:r>
            <a:r>
              <a:rPr lang="ru-RU" sz="1800" i="1" dirty="0" smtClean="0"/>
              <a:t>протокол</a:t>
            </a:r>
            <a:r>
              <a:rPr lang="ru-RU" sz="1800" dirty="0" smtClean="0"/>
              <a:t>. Заведомо незаконное задержание или арест являются преступлениями (по ст. </a:t>
            </a:r>
            <a:r>
              <a:rPr lang="ru-RU" sz="1800" b="1" dirty="0" smtClean="0"/>
              <a:t>301, 305</a:t>
            </a:r>
            <a:r>
              <a:rPr lang="ru-RU" sz="1800" dirty="0" smtClean="0"/>
              <a:t> Уголовного кодекса (УК) РФ).</a:t>
            </a:r>
            <a:endParaRPr lang="ru-RU" sz="1800" i="1" dirty="0" smtClean="0"/>
          </a:p>
          <a:p>
            <a:pPr>
              <a:buAutoNum type="arabicPeriod"/>
            </a:pPr>
            <a:endParaRPr lang="ru-RU" sz="1800" i="1" dirty="0" smtClean="0"/>
          </a:p>
          <a:p>
            <a:pPr>
              <a:buAutoNum type="arabicPeriod"/>
            </a:pPr>
            <a:endParaRPr lang="ru-RU" sz="1800" dirty="0"/>
          </a:p>
        </p:txBody>
      </p:sp>
      <p:pic>
        <p:nvPicPr>
          <p:cNvPr id="18434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838200"/>
            <a:ext cx="2336902" cy="3124200"/>
          </a:xfrm>
          <a:prstGeom prst="rect">
            <a:avLst/>
          </a:prstGeom>
          <a:noFill/>
        </p:spPr>
      </p:pic>
      <p:pic>
        <p:nvPicPr>
          <p:cNvPr id="18435" name="Picture 3" descr="C:\Users\Семен\Desktop\spasateli-i-politsy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9466" y="4572000"/>
            <a:ext cx="3522134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Стадии производства по делу об административном нарушении: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1.   Административное </a:t>
            </a:r>
            <a:r>
              <a:rPr lang="ru-RU" b="1" dirty="0" smtClean="0"/>
              <a:t>расследование</a:t>
            </a:r>
            <a:r>
              <a:rPr lang="ru-RU" dirty="0" smtClean="0"/>
              <a:t> — возбуждение дела; установление его фактических обстоятельств; процессуальное оформление результатов расследования; направление материалов для рассмотрения по подведомственности.</a:t>
            </a:r>
          </a:p>
          <a:p>
            <a:pPr>
              <a:buNone/>
            </a:pPr>
            <a:r>
              <a:rPr lang="ru-RU" b="1" dirty="0" smtClean="0"/>
              <a:t> 2.   Рассмотрение </a:t>
            </a:r>
            <a:r>
              <a:rPr lang="ru-RU" b="1" dirty="0" smtClean="0"/>
              <a:t>дела (сбор и анализ информации)</a:t>
            </a:r>
            <a:r>
              <a:rPr lang="ru-RU" dirty="0" smtClean="0"/>
              <a:t> — подготовка дела к рассмотрению и слушанию: должностное лицо обязано проверить законность и достаточность материалов.</a:t>
            </a:r>
          </a:p>
          <a:p>
            <a:pPr lvl="1"/>
            <a:r>
              <a:rPr lang="ru-RU" sz="3400" dirty="0" smtClean="0"/>
              <a:t>Прежде всего проверяется</a:t>
            </a:r>
            <a:r>
              <a:rPr lang="ru-RU" sz="3400" b="1" dirty="0" smtClean="0"/>
              <a:t> </a:t>
            </a:r>
            <a:r>
              <a:rPr lang="ru-RU" sz="3400" b="1" i="1" dirty="0" smtClean="0"/>
              <a:t>законность протокола</a:t>
            </a:r>
            <a:r>
              <a:rPr lang="ru-RU" sz="3400" b="1" dirty="0" smtClean="0"/>
              <a:t>, </a:t>
            </a:r>
            <a:r>
              <a:rPr lang="ru-RU" sz="3400" dirty="0" smtClean="0"/>
              <a:t>и если он незаконен, составлен с существенными изъянами, то возвращается составителю. Назначается время и место рассмотрения дела, запрашиваются дополнительные материалы, вызываются свидетели и т. д.</a:t>
            </a:r>
          </a:p>
          <a:p>
            <a:pPr lvl="1"/>
            <a:r>
              <a:rPr lang="ru-RU" sz="3400" dirty="0" smtClean="0"/>
              <a:t>Анализ собранных материалов, обстоятельств дела. Рассмотрение происходит, как правило, в том районе, где совершено правонарушение, а иногда — по просьбе нарушителя — по месту его жительства. На заседании объявляется, какое дело рассматривается, кто и на основании какого закона привлекается, проверяется явка, разъясняются права участникам, оглашается административный протокол, заслушиваются предполагаемый нарушитель, потерпевший, свидетели, исследуются доказательства и пр. Обязательно ведется протокол заседания.</a:t>
            </a:r>
          </a:p>
          <a:p>
            <a:pPr lvl="1"/>
            <a:r>
              <a:rPr lang="ru-RU" sz="3400" dirty="0" smtClean="0"/>
              <a:t>Принятие постановления, которое может быть двух видов:</a:t>
            </a:r>
          </a:p>
          <a:p>
            <a:pPr lvl="2"/>
            <a:r>
              <a:rPr lang="ru-RU" sz="3400" dirty="0" smtClean="0"/>
              <a:t>о назначении административного наказания;</a:t>
            </a:r>
          </a:p>
          <a:p>
            <a:pPr lvl="2"/>
            <a:r>
              <a:rPr lang="ru-RU" sz="3400" dirty="0" smtClean="0"/>
              <a:t>о прекращении производства по делу.</a:t>
            </a:r>
          </a:p>
          <a:p>
            <a:pPr lvl="1"/>
            <a:r>
              <a:rPr lang="ru-RU" sz="3400" dirty="0" smtClean="0"/>
              <a:t>Доведение постановления до сведения.</a:t>
            </a:r>
          </a:p>
          <a:p>
            <a:pPr>
              <a:buNone/>
            </a:pPr>
            <a:r>
              <a:rPr lang="ru-RU" b="1" dirty="0" smtClean="0"/>
              <a:t> 3.   Пересмотр </a:t>
            </a:r>
            <a:r>
              <a:rPr lang="ru-RU" b="1" dirty="0" smtClean="0"/>
              <a:t>постановления</a:t>
            </a:r>
            <a:r>
              <a:rPr lang="ru-RU" dirty="0" smtClean="0"/>
              <a:t> — обжалование, опротестование решения: может быть обжаловано </a:t>
            </a:r>
            <a:r>
              <a:rPr lang="ru-RU" i="1" dirty="0" smtClean="0"/>
              <a:t>в </a:t>
            </a:r>
            <a:r>
              <a:rPr lang="ru-RU" b="1" i="1" dirty="0" smtClean="0"/>
              <a:t>течение 10 дней вышестоящему должностному лицу либо в суд</a:t>
            </a:r>
            <a:r>
              <a:rPr lang="ru-RU" b="1" dirty="0" smtClean="0"/>
              <a:t>. </a:t>
            </a:r>
            <a:r>
              <a:rPr lang="ru-RU" dirty="0" smtClean="0"/>
              <a:t>Решение (постановление) по жалобе также можно обжаловать вышестоящему должностному лицу либо в вышестоящий суд; проверка законности постановления; вынесение решения; его реализация.</a:t>
            </a:r>
          </a:p>
          <a:p>
            <a:pPr>
              <a:buNone/>
            </a:pPr>
            <a:r>
              <a:rPr lang="ru-RU" b="1" dirty="0" smtClean="0"/>
              <a:t> 4.   Исполнение </a:t>
            </a:r>
            <a:r>
              <a:rPr lang="ru-RU" b="1" dirty="0" smtClean="0"/>
              <a:t>постановления (материалам дела дается ход)</a:t>
            </a:r>
            <a:r>
              <a:rPr lang="ru-RU" dirty="0" smtClean="0"/>
              <a:t> — обращение постановления к </a:t>
            </a:r>
            <a:r>
              <a:rPr lang="ru-RU" dirty="0" err="1" smtClean="0"/>
              <a:t>исполнению;фактическое</a:t>
            </a:r>
            <a:r>
              <a:rPr lang="ru-RU" dirty="0" smtClean="0"/>
              <a:t> </a:t>
            </a:r>
            <a:r>
              <a:rPr lang="ru-RU" dirty="0" smtClean="0"/>
              <a:t>исполнение; окончание исполнения (дела).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5.   </a:t>
            </a:r>
            <a:r>
              <a:rPr lang="ru-RU" dirty="0" smtClean="0"/>
              <a:t>При </a:t>
            </a:r>
            <a:r>
              <a:rPr lang="ru-RU" dirty="0" smtClean="0"/>
              <a:t>ускоренных производствах все стадии сливаются в один процесс.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Административное наказание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Административное </a:t>
            </a:r>
            <a:r>
              <a:rPr lang="ru-RU" sz="1800" b="1" dirty="0" smtClean="0"/>
              <a:t>наказание ( взыскание)</a:t>
            </a:r>
            <a:r>
              <a:rPr lang="ru-RU" sz="1800" dirty="0" smtClean="0"/>
              <a:t> — установленная государством мера ответственности за совершение административного правонарушения, применяемая в целях предупреждения совершения новых правонарушений, как самим правонарушителем, так и другими лицами</a:t>
            </a:r>
            <a:r>
              <a:rPr lang="ru-RU" sz="1800" dirty="0" smtClean="0"/>
              <a:t>.  Наступает с 16 лет.</a:t>
            </a:r>
          </a:p>
          <a:p>
            <a:pPr>
              <a:buNone/>
            </a:pPr>
            <a:r>
              <a:rPr lang="ru-RU" sz="1800" b="1" dirty="0" smtClean="0"/>
              <a:t>Виды административного </a:t>
            </a:r>
            <a:r>
              <a:rPr lang="ru-RU" sz="1800" b="1" dirty="0" smtClean="0"/>
              <a:t>наказания  </a:t>
            </a:r>
          </a:p>
          <a:p>
            <a:pPr>
              <a:buNone/>
            </a:pPr>
            <a:r>
              <a:rPr lang="ru-RU" sz="1800" b="1" dirty="0" smtClean="0"/>
              <a:t>1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Предупреждение -   Мера </a:t>
            </a:r>
            <a:r>
              <a:rPr lang="ru-RU" sz="1800" dirty="0" smtClean="0"/>
              <a:t>административного наказания, выраженная в официальном порицании физического или юридического лица. Выносится в письменной форме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b="1" dirty="0" smtClean="0"/>
              <a:t>2. </a:t>
            </a:r>
            <a:r>
              <a:rPr lang="ru-RU" sz="1800" b="1" dirty="0" smtClean="0"/>
              <a:t>Административный </a:t>
            </a:r>
            <a:r>
              <a:rPr lang="ru-RU" sz="1800" b="1" dirty="0" smtClean="0"/>
              <a:t>штраф -Денежное </a:t>
            </a:r>
            <a:r>
              <a:rPr lang="ru-RU" sz="1800" dirty="0" smtClean="0"/>
              <a:t>взыскание, которое не может быть менее одной десятой минимального размера оплаты труда (МРОТ). Размер штрафа, налагаемого на граждан, не может превышать 25 МРОТ, на должностных лиц — 50 МРОТ, на юридических лиц — 1000 МРОТ</a:t>
            </a:r>
            <a:r>
              <a:rPr lang="ru-RU" sz="1800" dirty="0" smtClean="0"/>
              <a:t>. 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3. </a:t>
            </a:r>
            <a:r>
              <a:rPr lang="ru-RU" sz="1800" b="1" dirty="0" smtClean="0"/>
              <a:t>Конфискация орудия совершения или предмета административного </a:t>
            </a:r>
            <a:r>
              <a:rPr lang="ru-RU" sz="1800" dirty="0" smtClean="0"/>
              <a:t>правонарушения - Принудительное </a:t>
            </a:r>
            <a:r>
              <a:rPr lang="ru-RU" sz="1800" dirty="0" smtClean="0"/>
              <a:t>безвозмездное обращение в федеральную собственность или в собственность субъекта РФ не изъятых из оборота вещей. </a:t>
            </a:r>
            <a:r>
              <a:rPr lang="ru-RU" sz="1800" b="1" dirty="0" smtClean="0"/>
              <a:t>Назначается судьей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b="1" dirty="0" smtClean="0"/>
              <a:t>4.</a:t>
            </a:r>
            <a:r>
              <a:rPr lang="ru-RU" sz="1800" dirty="0" smtClean="0"/>
              <a:t> </a:t>
            </a:r>
            <a:r>
              <a:rPr lang="ru-RU" sz="1800" dirty="0" smtClean="0"/>
              <a:t>  </a:t>
            </a:r>
            <a:r>
              <a:rPr lang="ru-RU" sz="1800" b="1" dirty="0" smtClean="0"/>
              <a:t>Лишение </a:t>
            </a:r>
            <a:r>
              <a:rPr lang="ru-RU" sz="1800" b="1" dirty="0" smtClean="0"/>
              <a:t>специального права, </a:t>
            </a:r>
            <a:r>
              <a:rPr lang="ru-RU" sz="1800" dirty="0" smtClean="0"/>
              <a:t>предоставленного физическому лицу (например, права управления транспортным средством, права охоты и др.)Устанавливается за грубое или систематическое нарушение порядка пользования этим правом. Срок лишения не может быть менее 1 месяца и более 2 лет</a:t>
            </a:r>
            <a:r>
              <a:rPr lang="ru-RU" sz="1800" b="1" dirty="0" smtClean="0"/>
              <a:t>. Назначается судьей.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128</Words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административный процесс</vt:lpstr>
      <vt:lpstr> Выполни задание</vt:lpstr>
      <vt:lpstr> Административное право.</vt:lpstr>
      <vt:lpstr>Административное правонарушение ( виды) </vt:lpstr>
      <vt:lpstr>Административное правонарушение ( виды)</vt:lpstr>
      <vt:lpstr>Административная ответственность</vt:lpstr>
      <vt:lpstr>Меры обеспечения административной юрисдикции</vt:lpstr>
      <vt:lpstr>Стадии производства по делу об административном нарушении: </vt:lpstr>
      <vt:lpstr>Административное наказание </vt:lpstr>
      <vt:lpstr>Административное наказание </vt:lpstr>
      <vt:lpstr>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административный процесс</dc:title>
  <dc:creator>Семен</dc:creator>
  <cp:lastModifiedBy>Семен</cp:lastModifiedBy>
  <cp:revision>6</cp:revision>
  <dcterms:created xsi:type="dcterms:W3CDTF">2022-01-16T23:24:10Z</dcterms:created>
  <dcterms:modified xsi:type="dcterms:W3CDTF">2022-01-17T00:15:04Z</dcterms:modified>
</cp:coreProperties>
</file>