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5" r:id="rId9"/>
    <p:sldId id="262" r:id="rId10"/>
    <p:sldId id="264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0%B4%D1%83%D1%81%D1%82%D1%80%D0%B8%D0%B0%D0%BB%D0%B8%D0%B7%D0%B0%D1%86%D0%B8%D1%8F_%D0%B2_%D0%A1%D0%A1%D0%A1%D0%A0" TargetMode="External"/><Relationship Id="rId2" Type="http://schemas.openxmlformats.org/officeDocument/2006/relationships/hyperlink" Target="https://ru.wikipedia.org/wiki/%D0%9E%D0%B1%D1%80%D0%B0%D0%B7%D0%BE%D0%B2%D0%B0%D0%BD%D0%B8%D0%B5_%D0%B2_%D0%A1%D0%A1%D0%A1%D0%A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ru.wikipedia.org/wiki/%D0%9E%D0%B1%D1%80%D0%B0%D0%B7%D0%BE%D0%B2%D0%B0%D0%BD%D0%B8%D0%B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ru.wikipedia.org/wiki/%D0%9D%D0%B0%D1%83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A%D0%BE%D0%BD%D0%BE%D0%BC%D0%B8%D1%87%D0%B5%D1%81%D0%BA%D0%B8%D0%B9_%D1%80%D0%BE%D1%81%D1%82" TargetMode="External"/><Relationship Id="rId2" Type="http://schemas.openxmlformats.org/officeDocument/2006/relationships/hyperlink" Target="https://ru.wikipedia.org/wiki/%D0%91%D0%B5%D0%B7%D1%80%D0%B0%D0%B1%D0%BE%D1%82%D0%B8%D1%86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0%D0%B8%D1%80%D0%BE%D0%B4%D0%BD%D1%8B%D0%B5_%D1%80%D0%B5%D1%81%D1%83%D1%80%D1%81%D1%8B" TargetMode="External"/><Relationship Id="rId5" Type="http://schemas.openxmlformats.org/officeDocument/2006/relationships/hyperlink" Target="https://ru.wikipedia.org/wiki/%D0%9F%D0%BE%D1%82%D1%80%D0%B5%D0%B1%D0%BB%D0%B5%D0%BD%D0%B8%D0%B5" TargetMode="External"/><Relationship Id="rId4" Type="http://schemas.openxmlformats.org/officeDocument/2006/relationships/hyperlink" Target="https://ru.wikipedia.org/wiki/%D0%9E%D1%81%D0%BD%D0%BE%D0%B2%D0%BD%D0%BE%D0%B9_%D0%BA%D0%B0%D0%BF%D0%B8%D1%82%D0%B0%D0%B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0%D1%81%D0%BF%D0%BE%D1%80%D1%82" TargetMode="External"/><Relationship Id="rId3" Type="http://schemas.openxmlformats.org/officeDocument/2006/relationships/hyperlink" Target="https://ru.wikipedia.org/wiki/%D0%A0%D0%B0%D0%B1%D0%BE%D1%87%D0%B0%D1%8F_%D1%81%D0%B8%D0%BB%D0%B0" TargetMode="External"/><Relationship Id="rId7" Type="http://schemas.openxmlformats.org/officeDocument/2006/relationships/hyperlink" Target="https://ru.wikipedia.org/wiki/%D0%A1%D0%BC%D0%B5%D1%80%D1%82%D0%BD%D0%B0%D1%8F_%D0%BA%D0%B0%D0%B7%D0%BD%D1%8C" TargetMode="External"/><Relationship Id="rId2" Type="http://schemas.openxmlformats.org/officeDocument/2006/relationships/hyperlink" Target="https://ru.wikipedia.org/wiki/%D0%A0%D0%BE%D0%B3%D0%BE%D0%B2%D0%B8%D0%BD,_%D0%92%D0%B0%D0%B4%D0%B8%D0%BC_%D0%97%D0%B0%D1%85%D0%B0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5%D0%B8%D1%89%D0%B5%D0%BD%D0%B8%D0%B5_%D1%81%D0%BE%D1%86%D0%B8%D0%B0%D0%BB%D0%B8%D1%81%D1%82%D0%B8%D1%87%D0%B5%D1%81%D0%BA%D0%BE%D0%B9_%D1%81%D0%BE%D0%B1%D1%81%D1%82%D0%B2%D0%B5%D0%BD%D0%BD%D0%BE%D1%81%D1%82%D0%B8" TargetMode="External"/><Relationship Id="rId5" Type="http://schemas.openxmlformats.org/officeDocument/2006/relationships/hyperlink" Target="https://ru.wikipedia.org/wiki/%D0%97%D0%B0%D0%BA%D0%BE%D0%BD_%D0%BE_%D1%82%D1%80%D1%91%D1%85_%D0%BA%D0%BE%D0%BB%D0%BE%D1%81%D0%BA%D0%B0%D1%85" TargetMode="External"/><Relationship Id="rId4" Type="http://schemas.openxmlformats.org/officeDocument/2006/relationships/hyperlink" Target="https://ru.wikipedia.org/w/index.php?title=%D0%A2%D1%80%D1%83%D0%B4%D0%BE%D0%B2%D0%B0%D1%8F_%D0%B4%D0%B8%D1%81%D1%86%D0%B8%D0%BF%D0%BB%D0%B8%D0%BD%D0%B0&amp;action=edit&amp;redlink=1" TargetMode="External"/><Relationship Id="rId9" Type="http://schemas.openxmlformats.org/officeDocument/2006/relationships/hyperlink" Target="https://ru.wikipedia.org/wiki/%D0%9B%D0%B5%D0%BD%D0%B8%D0%BD,_%D0%92%D0%BB%D0%B0%D0%B4%D0%B8%D0%BC%D0%B8%D1%80_%D0%98%D0%BB%D1%8C%D0%B8%D1%87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Austin_Motor_Company" TargetMode="External"/><Relationship Id="rId3" Type="http://schemas.openxmlformats.org/officeDocument/2006/relationships/hyperlink" Target="https://ru.wikipedia.org/wiki/General_Electric" TargetMode="External"/><Relationship Id="rId7" Type="http://schemas.openxmlformats.org/officeDocument/2006/relationships/hyperlink" Target="https://ru.wikipedia.org/wiki/Ford" TargetMode="External"/><Relationship Id="rId2" Type="http://schemas.openxmlformats.org/officeDocument/2006/relationships/hyperlink" Target="https://ru.wikipedia.org/wiki/Siemens-Schuckertwer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E%D1%80%D1%8C%D0%BA%D0%BE%D0%B2%D1%81%D0%BA%D0%B8%D0%B9_%D0%B0%D0%B2%D1%82%D0%BE%D0%BC%D0%BE%D0%B1%D0%B8%D0%BB%D1%8C%D0%BD%D1%8B%D0%B9_%D0%B7%D0%B0%D0%B2%D0%BE%D0%B4" TargetMode="External"/><Relationship Id="rId5" Type="http://schemas.openxmlformats.org/officeDocument/2006/relationships/hyperlink" Target="https://ru.wikipedia.org/wiki/%D0%92%D0%BE%D0%BB%D0%B3%D0%BE%D0%B3%D1%80%D0%B0%D0%B4%D1%81%D0%BA%D0%B8%D0%B9_%D1%82%D1%80%D0%B0%D0%BA%D1%82%D0%BE%D1%80%D0%BD%D1%8B%D0%B9_%D0%B7%D0%B0%D0%B2%D0%BE%D0%B4" TargetMode="External"/><Relationship Id="rId10" Type="http://schemas.openxmlformats.org/officeDocument/2006/relationships/hyperlink" Target="https://ru.wikipedia.org/wiki/%D0%A1%D1%82%D0%B0%D0%BB%D0%B8%D0%BD%D0%B3%D1%80%D0%B0%D0%B4%D1%81%D0%BA%D0%B8%D0%B9_%D1%82%D1%80%D0%B0%D0%BA%D1%82%D0%BE%D1%80%D0%BD%D1%8B%D0%B9_%D0%B7%D0%B0%D0%B2%D0%BE%D0%B4" TargetMode="External"/><Relationship Id="rId4" Type="http://schemas.openxmlformats.org/officeDocument/2006/relationships/hyperlink" Target="https://ru.wikipedia.org/wiki/Fordson" TargetMode="External"/><Relationship Id="rId9" Type="http://schemas.openxmlformats.org/officeDocument/2006/relationships/hyperlink" Target="https://ru.wikipedia.org/wiki/%D0%93%D0%9F%D0%97-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E%D0%B2%D0%B0%D1%80%D0%BD%D1%8B%D0%B9_%D0%B4%D0%B5%D1%84%D0%B8%D1%86%D0%B8%D1%82_%D0%B2_%D0%A1%D0%A1%D0%A1%D0%A0" TargetMode="External"/><Relationship Id="rId3" Type="http://schemas.openxmlformats.org/officeDocument/2006/relationships/hyperlink" Target="https://ru.wikipedia.org/wiki/%D0%AD%D0%BC%D0%B8%D1%81%D1%81%D0%B8%D1%8F_%D0%B4%D0%B5%D0%BD%D0%B5%D0%B3" TargetMode="External"/><Relationship Id="rId7" Type="http://schemas.openxmlformats.org/officeDocument/2006/relationships/hyperlink" Target="https://ru.wikipedia.org/wiki/%D0%98%D0%BD%D1%84%D0%BB%D1%8F%D1%86%D0%B8%D1%8F" TargetMode="External"/><Relationship Id="rId2" Type="http://schemas.openxmlformats.org/officeDocument/2006/relationships/hyperlink" Target="https://ru.wikipedia.org/wiki/%D0%98%D0%BD%D0%B2%D0%B5%D1%81%D1%82%D0%B8%D1%86%D0%B8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1%82%D1%80%D0%B5%D0%B1%D0%BD%D0%BE%D1%81%D1%82%D1%8C" TargetMode="External"/><Relationship Id="rId5" Type="http://schemas.openxmlformats.org/officeDocument/2006/relationships/hyperlink" Target="https://ru.wikipedia.org/wiki/%D0%94%D0%B5%D0%BD%D0%B5%D0%B6%D0%BD%D0%B0%D1%8F_%D0%BC%D0%B0%D1%81%D1%81%D0%B0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s://ru.wikipedia.org/wiki/%D0%94%D0%B5%D0%BD%D1%8C%D0%B3%D0%B8" TargetMode="Externa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Индустриализация в СССР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История 10 класс</a:t>
            </a:r>
            <a:endParaRPr lang="ru-RU" dirty="0"/>
          </a:p>
        </p:txBody>
      </p:sp>
      <p:pic>
        <p:nvPicPr>
          <p:cNvPr id="1027" name="Picture 3" descr="C:\Users\Семен\Desktop\300px-Kaganovich_stalin_postyshev_voroshilov1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3124200" cy="2218182"/>
          </a:xfrm>
          <a:prstGeom prst="rect">
            <a:avLst/>
          </a:prstGeom>
          <a:noFill/>
        </p:spPr>
      </p:pic>
      <p:pic>
        <p:nvPicPr>
          <p:cNvPr id="1028" name="Picture 4" descr="C:\Users\Семен\Desktop\c8491c9b78a0da7d409078cd6d1b31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114800"/>
            <a:ext cx="3621741" cy="2405062"/>
          </a:xfrm>
          <a:prstGeom prst="rect">
            <a:avLst/>
          </a:prstGeom>
          <a:noFill/>
        </p:spPr>
      </p:pic>
      <p:pic>
        <p:nvPicPr>
          <p:cNvPr id="1029" name="Picture 5" descr="C:\Users\Семен\Desktop\6-2-pic905-895x505-850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5343" y="4191000"/>
            <a:ext cx="4188657" cy="2362200"/>
          </a:xfrm>
          <a:prstGeom prst="rect">
            <a:avLst/>
          </a:prstGeom>
          <a:noFill/>
        </p:spPr>
      </p:pic>
      <p:pic>
        <p:nvPicPr>
          <p:cNvPr id="4" name="Picture 2" descr="C:\Users\Семен\Desktop\4569e3511ada09e9dc496d4511497a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28600"/>
            <a:ext cx="3506992" cy="232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Вторая пятилетка 1933- 1937 годы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48768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Если лозунгом первой пятилетки был  « Техника решает всё!», то вторая пятилетка проходила под лозунгом: « Кадры решают всё!».  </a:t>
            </a:r>
          </a:p>
          <a:p>
            <a:pPr>
              <a:buNone/>
            </a:pPr>
            <a:r>
              <a:rPr lang="ru-RU" sz="1800" dirty="0" smtClean="0"/>
              <a:t> Чтобы создать собственную инженерную базу, в срочном порядке создавалась </a:t>
            </a:r>
            <a:r>
              <a:rPr lang="ru-RU" sz="1800" dirty="0" smtClean="0">
                <a:hlinkClick r:id="rId2" tooltip="Образование в СССР"/>
              </a:rPr>
              <a:t>отечественная система высшего технического образования</a:t>
            </a:r>
            <a:r>
              <a:rPr lang="ru-RU" sz="1800" baseline="30000" dirty="0" smtClean="0">
                <a:hlinkClick r:id="rId3"/>
              </a:rPr>
              <a:t>[19]</a:t>
            </a:r>
            <a:r>
              <a:rPr lang="ru-RU" sz="1800" dirty="0" smtClean="0"/>
              <a:t>. </a:t>
            </a:r>
            <a:r>
              <a:rPr lang="ru-RU" sz="1800" b="1" dirty="0" smtClean="0"/>
              <a:t>Индустриализация в СССР</a:t>
            </a:r>
            <a:r>
              <a:rPr lang="ru-RU" sz="1800" dirty="0" smtClean="0"/>
              <a:t> потребовала подготовки за период с 1930 по 1935 год </a:t>
            </a:r>
            <a:r>
              <a:rPr lang="ru-RU" sz="1800" b="1" dirty="0" smtClean="0"/>
              <a:t>около 435 тысяч инженерно-технических </a:t>
            </a:r>
            <a:r>
              <a:rPr lang="ru-RU" sz="1800" dirty="0" smtClean="0"/>
              <a:t>с</a:t>
            </a:r>
            <a:r>
              <a:rPr lang="ru-RU" sz="1800" b="1" dirty="0" smtClean="0"/>
              <a:t>пециалистов</a:t>
            </a:r>
            <a:r>
              <a:rPr lang="ru-RU" sz="1800" dirty="0" smtClean="0"/>
              <a:t>, в то время как их число в </a:t>
            </a:r>
            <a:r>
              <a:rPr lang="ru-RU" sz="1800" b="1" dirty="0" smtClean="0"/>
              <a:t>1929 году было в 7 раз меньше и </a:t>
            </a:r>
            <a:r>
              <a:rPr lang="ru-RU" sz="1800" dirty="0" smtClean="0"/>
              <a:t>составляло 66 тысяч</a:t>
            </a:r>
            <a:r>
              <a:rPr lang="ru-RU" sz="1800" baseline="30000" dirty="0" smtClean="0">
                <a:hlinkClick r:id="rId3"/>
              </a:rPr>
              <a:t>[19]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 В 1930 году в СССР было </a:t>
            </a:r>
            <a:r>
              <a:rPr lang="ru-RU" sz="1800" b="1" dirty="0" smtClean="0"/>
              <a:t>введено всеобщее </a:t>
            </a:r>
            <a:r>
              <a:rPr lang="ru-RU" sz="1800" dirty="0" smtClean="0"/>
              <a:t>начальное </a:t>
            </a:r>
            <a:r>
              <a:rPr lang="ru-RU" sz="1800" dirty="0" smtClean="0">
                <a:hlinkClick r:id="rId4" tooltip="Образование"/>
              </a:rPr>
              <a:t>образование</a:t>
            </a:r>
            <a:r>
              <a:rPr lang="ru-RU" sz="1800" dirty="0" smtClean="0"/>
              <a:t>, а в </a:t>
            </a:r>
            <a:r>
              <a:rPr lang="ru-RU" sz="1800" b="1" dirty="0" smtClean="0"/>
              <a:t>городах обязательное семилетнее. </a:t>
            </a:r>
          </a:p>
          <a:p>
            <a:pPr>
              <a:buNone/>
            </a:pPr>
            <a:r>
              <a:rPr lang="ru-RU" sz="1800" b="1" dirty="0" smtClean="0"/>
              <a:t> Для поступления в институты для молодых рабочих и крестьян открывались ускоренные курсы подготовки – рабфаки.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21507" name="Picture 3" descr="C:\Users\Семен\Desktop\123873352_1930R_RSRSRyoRSS_SSRSRRRSRRRR_SRRSRRR_3_XX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5350" y="1981200"/>
            <a:ext cx="4438650" cy="322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Кадры решают всё!</a:t>
            </a:r>
            <a:endParaRPr lang="ru-RU" dirty="0"/>
          </a:p>
        </p:txBody>
      </p:sp>
      <p:pic>
        <p:nvPicPr>
          <p:cNvPr id="4" name="Picture 2" descr="C:\Users\Семен\Desktop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 двух пятилеток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800"/>
            <a:ext cx="6477000" cy="5943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Выполнение второго пятилетнего плана превратило </a:t>
            </a:r>
            <a:r>
              <a:rPr lang="ru-RU" sz="1800" b="1" dirty="0" smtClean="0"/>
              <a:t>страну  из аграрной </a:t>
            </a:r>
            <a:r>
              <a:rPr lang="ru-RU" sz="1800" dirty="0" smtClean="0"/>
              <a:t>в мощную </a:t>
            </a:r>
            <a:r>
              <a:rPr lang="ru-RU" sz="1800" b="1" dirty="0" smtClean="0"/>
              <a:t>индустриальную державу</a:t>
            </a:r>
            <a:r>
              <a:rPr lang="ru-RU" sz="1800" dirty="0" smtClean="0"/>
              <a:t>, экономически независимую от других стран.  </a:t>
            </a:r>
          </a:p>
          <a:p>
            <a:pPr>
              <a:buNone/>
            </a:pPr>
            <a:r>
              <a:rPr lang="ru-RU" sz="1800" dirty="0" smtClean="0"/>
              <a:t>Производство продукции за десять лет увеличилось в 4,5 раза. Боле 80 % всей  промышленной продукции дали новые крупные предприятия -  </a:t>
            </a:r>
            <a:r>
              <a:rPr lang="ru-RU" sz="1800" b="1" dirty="0" smtClean="0"/>
              <a:t>Уральский и </a:t>
            </a:r>
            <a:r>
              <a:rPr lang="ru-RU" sz="1800" b="1" dirty="0" err="1" smtClean="0"/>
              <a:t>Краматорский</a:t>
            </a:r>
            <a:r>
              <a:rPr lang="ru-RU" sz="1800" b="1" dirty="0" smtClean="0"/>
              <a:t>  заводы </a:t>
            </a:r>
            <a:r>
              <a:rPr lang="ru-RU" sz="1800" dirty="0" smtClean="0"/>
              <a:t>тяжёлого машиностроения,   </a:t>
            </a:r>
            <a:r>
              <a:rPr lang="ru-RU" sz="1800" b="1" dirty="0" smtClean="0"/>
              <a:t>Челябинский и Уральский вагоностроительные</a:t>
            </a:r>
            <a:r>
              <a:rPr lang="ru-RU" sz="1800" dirty="0" smtClean="0"/>
              <a:t>,  </a:t>
            </a:r>
            <a:r>
              <a:rPr lang="ru-RU" sz="1800" b="1" dirty="0" smtClean="0"/>
              <a:t>металлургические</a:t>
            </a:r>
            <a:r>
              <a:rPr lang="ru-RU" sz="1800" dirty="0" smtClean="0"/>
              <a:t> заводы </a:t>
            </a:r>
            <a:r>
              <a:rPr lang="ru-RU" sz="1800" b="1" dirty="0" smtClean="0"/>
              <a:t>« </a:t>
            </a:r>
            <a:r>
              <a:rPr lang="ru-RU" sz="1800" b="1" dirty="0" err="1" smtClean="0"/>
              <a:t>Азовсталь</a:t>
            </a:r>
            <a:r>
              <a:rPr lang="ru-RU" sz="1800" b="1" dirty="0" smtClean="0"/>
              <a:t>» </a:t>
            </a:r>
            <a:r>
              <a:rPr lang="ru-RU" sz="1800" dirty="0" smtClean="0"/>
              <a:t>и «</a:t>
            </a:r>
            <a:r>
              <a:rPr lang="ru-RU" sz="1800" b="1" dirty="0" err="1" smtClean="0"/>
              <a:t>Запорожсталь</a:t>
            </a:r>
            <a:r>
              <a:rPr lang="ru-RU" sz="1800" b="1" dirty="0" smtClean="0"/>
              <a:t>»</a:t>
            </a:r>
            <a:r>
              <a:rPr lang="ru-RU" sz="1800" dirty="0" smtClean="0"/>
              <a:t>,  </a:t>
            </a:r>
            <a:r>
              <a:rPr lang="ru-RU" sz="1800" b="1" dirty="0" smtClean="0"/>
              <a:t>авиационные</a:t>
            </a:r>
            <a:r>
              <a:rPr lang="ru-RU" sz="1800" dirty="0" smtClean="0"/>
              <a:t> заводы в </a:t>
            </a:r>
            <a:r>
              <a:rPr lang="ru-RU" sz="1800" b="1" dirty="0" smtClean="0"/>
              <a:t>Москве, Харькове, Куйбышеве</a:t>
            </a:r>
            <a:r>
              <a:rPr lang="ru-RU" sz="1800" dirty="0" smtClean="0"/>
              <a:t>.   Путём неимоверных усилий  </a:t>
            </a:r>
            <a:r>
              <a:rPr lang="ru-RU" sz="2200" b="1" u="sng" dirty="0" smtClean="0"/>
              <a:t>СССР вышел   на 2 место в мире по общему объёму промышленной продукции. </a:t>
            </a:r>
          </a:p>
          <a:p>
            <a:pPr>
              <a:buNone/>
            </a:pPr>
            <a:r>
              <a:rPr lang="ru-RU" sz="1800" dirty="0" smtClean="0"/>
              <a:t>  В 1935 году в Москве были запущены </a:t>
            </a:r>
            <a:r>
              <a:rPr lang="ru-RU" sz="1800" b="1" dirty="0" smtClean="0"/>
              <a:t>первые линии метрополитена.  </a:t>
            </a:r>
            <a:r>
              <a:rPr lang="ru-RU" sz="1800" dirty="0" smtClean="0"/>
              <a:t>Страна показывала невиданные успехи.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Третья пятилетка оказалась незавершённой.  К 1941 году было построено около </a:t>
            </a:r>
            <a:r>
              <a:rPr lang="ru-RU" sz="1800" b="1" dirty="0" smtClean="0"/>
              <a:t>9 тысяч новых предприятий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За период 1928—1937 гг. вузы и техникумы подготовили около </a:t>
            </a:r>
            <a:r>
              <a:rPr lang="ru-RU" sz="1800" b="1" dirty="0" smtClean="0"/>
              <a:t>2 </a:t>
            </a:r>
            <a:r>
              <a:rPr lang="ru-RU" sz="1800" b="1" dirty="0" err="1" smtClean="0"/>
              <a:t>млн</a:t>
            </a:r>
            <a:r>
              <a:rPr lang="ru-RU" sz="1800" b="1" dirty="0" smtClean="0"/>
              <a:t> специалистов</a:t>
            </a:r>
            <a:r>
              <a:rPr lang="ru-RU" sz="1800" dirty="0" smtClean="0"/>
              <a:t>. Были освоены многие новые технологии. Был также заложен фундамент для советской </a:t>
            </a:r>
            <a:r>
              <a:rPr lang="ru-RU" sz="1800" dirty="0" smtClean="0">
                <a:hlinkClick r:id="rId2" tooltip="Наука"/>
              </a:rPr>
              <a:t>науки</a:t>
            </a:r>
            <a:r>
              <a:rPr lang="ru-RU" sz="1800" dirty="0" smtClean="0"/>
              <a:t>, которая по отдельным направлениям со временем вышла на ведущие мировые позиции. На созданной индустриальной базе стало возможным проведение </a:t>
            </a:r>
            <a:r>
              <a:rPr lang="ru-RU" sz="1800" b="1" dirty="0" smtClean="0"/>
              <a:t>масштабного перевооружения армии</a:t>
            </a:r>
            <a:r>
              <a:rPr lang="ru-RU" sz="1800" dirty="0" smtClean="0"/>
              <a:t>;</a:t>
            </a:r>
            <a:endParaRPr lang="ru-RU" sz="1800" dirty="0"/>
          </a:p>
        </p:txBody>
      </p:sp>
      <p:pic>
        <p:nvPicPr>
          <p:cNvPr id="22530" name="Picture 2" descr="C:\Users\Семен\Desktop\metro_1930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5888" y="685800"/>
            <a:ext cx="2878112" cy="1905000"/>
          </a:xfrm>
          <a:prstGeom prst="rect">
            <a:avLst/>
          </a:prstGeom>
          <a:noFill/>
        </p:spPr>
      </p:pic>
      <p:pic>
        <p:nvPicPr>
          <p:cNvPr id="22531" name="Picture 3" descr="C:\Users\Семен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352800"/>
            <a:ext cx="2619924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Вопрос об окончании индустриализации в СССР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Дата окончания индустриализации определяется различными историками по-разному. </a:t>
            </a:r>
          </a:p>
          <a:p>
            <a:pPr>
              <a:buNone/>
            </a:pPr>
            <a:r>
              <a:rPr lang="ru-RU" sz="1800" u="sng" dirty="0" smtClean="0"/>
              <a:t>С точки зрения концептуального стремления </a:t>
            </a:r>
            <a:r>
              <a:rPr lang="ru-RU" sz="1800" dirty="0" smtClean="0"/>
              <a:t>в рекордные сроки поднять тяжёлую промышленность, наиболее выраженным периодом была первая пятилетка. Наиболее часто под концом индустриализации понимают последний предвоенный год (1940 г.), реже год накануне смерти Сталина (1952 г.). </a:t>
            </a:r>
          </a:p>
          <a:p>
            <a:pPr>
              <a:buNone/>
            </a:pPr>
            <a:r>
              <a:rPr lang="ru-RU" sz="1800" u="sng" dirty="0" smtClean="0"/>
              <a:t>Если же под индустриализацией понимать про</a:t>
            </a:r>
            <a:r>
              <a:rPr lang="ru-RU" sz="1800" dirty="0" smtClean="0"/>
              <a:t>цесс, целью которого является доля промышленности в ВВП, характерная для индустриально развитых стран, то такого состояния экономика СССР достигла только в 1960-е гг. Следует учитывать также социальный аспект индустриализации, поскольку  лишь в начале </a:t>
            </a:r>
            <a:r>
              <a:rPr lang="ru-RU" sz="1800" u="sng" dirty="0" smtClean="0"/>
              <a:t>1960-х гг. городское  население превысило сельское</a:t>
            </a:r>
            <a:r>
              <a:rPr lang="ru-RU" sz="1800" dirty="0" smtClean="0"/>
              <a:t>.  </a:t>
            </a:r>
          </a:p>
          <a:p>
            <a:pPr>
              <a:buNone/>
            </a:pPr>
            <a:r>
              <a:rPr lang="ru-RU" sz="1800" dirty="0" smtClean="0"/>
              <a:t>Открытая </a:t>
            </a:r>
            <a:r>
              <a:rPr lang="ru-RU" sz="1800" dirty="0" smtClean="0">
                <a:hlinkClick r:id="rId2" tooltip="Безработица"/>
              </a:rPr>
              <a:t>безработица</a:t>
            </a:r>
            <a:r>
              <a:rPr lang="ru-RU" sz="1800" dirty="0" smtClean="0"/>
              <a:t> была ликвидирована. За годы индустриализации в СССР наблюдался рост населения в среднем 1 % в год, в то время как в Англии — 0,36 %, США — 0,6 %, во Франции — 0,11 %. Несмотря на освоение выпуска новой продукции, индустриализация велась преимущественно </a:t>
            </a:r>
            <a:r>
              <a:rPr lang="ru-RU" sz="1800" b="1" dirty="0" smtClean="0"/>
              <a:t>экстенсивными</a:t>
            </a:r>
            <a:r>
              <a:rPr lang="ru-RU" sz="1800" dirty="0" smtClean="0"/>
              <a:t> </a:t>
            </a:r>
            <a:r>
              <a:rPr lang="ru-RU" sz="1800" b="1" dirty="0" smtClean="0"/>
              <a:t>методами: </a:t>
            </a:r>
            <a:r>
              <a:rPr lang="ru-RU" sz="1800" dirty="0" smtClean="0">
                <a:hlinkClick r:id="rId3" tooltip="Экономический рост"/>
              </a:rPr>
              <a:t>экономический рост</a:t>
            </a:r>
            <a:r>
              <a:rPr lang="ru-RU" sz="1800" dirty="0" smtClean="0"/>
              <a:t> обеспечивался увеличением нормы валового накопления в </a:t>
            </a:r>
            <a:r>
              <a:rPr lang="ru-RU" sz="1800" dirty="0" smtClean="0">
                <a:hlinkClick r:id="rId4" tooltip="Основной капитал"/>
              </a:rPr>
              <a:t>основной капитал</a:t>
            </a:r>
            <a:r>
              <a:rPr lang="ru-RU" sz="1800" dirty="0" smtClean="0"/>
              <a:t>, нормы сбережений (за счет падения нормы </a:t>
            </a:r>
            <a:r>
              <a:rPr lang="ru-RU" sz="1800" dirty="0" smtClean="0">
                <a:hlinkClick r:id="rId5" tooltip="Потребление"/>
              </a:rPr>
              <a:t>потребления</a:t>
            </a:r>
            <a:r>
              <a:rPr lang="ru-RU" sz="1800" dirty="0" smtClean="0"/>
              <a:t>), уровня занятости и эксплуатации </a:t>
            </a:r>
            <a:r>
              <a:rPr lang="ru-RU" sz="1800" dirty="0" smtClean="0">
                <a:hlinkClick r:id="rId6" tooltip="Природные ресурсы"/>
              </a:rPr>
              <a:t>природных ресурсов</a:t>
            </a:r>
            <a:r>
              <a:rPr lang="ru-RU" sz="1800" baseline="30000" dirty="0" smtClean="0"/>
              <a:t>[</a:t>
            </a:r>
            <a:endParaRPr lang="ru-RU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Энтузиазм и вера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2895600" cy="6172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sz="3600" dirty="0" smtClean="0"/>
              <a:t>По небу тучи бегают,</a:t>
            </a:r>
            <a:br>
              <a:rPr lang="ru-RU" sz="3600" dirty="0" smtClean="0"/>
            </a:br>
            <a:r>
              <a:rPr lang="ru-RU" sz="3600" dirty="0" smtClean="0"/>
              <a:t>Дождями сумрак сжат,</a:t>
            </a:r>
            <a:br>
              <a:rPr lang="ru-RU" sz="3600" dirty="0" smtClean="0"/>
            </a:br>
            <a:r>
              <a:rPr lang="ru-RU" sz="3600" dirty="0" smtClean="0"/>
              <a:t>под старою телегою</a:t>
            </a:r>
            <a:br>
              <a:rPr lang="ru-RU" sz="3600" dirty="0" smtClean="0"/>
            </a:br>
            <a:r>
              <a:rPr lang="ru-RU" sz="3600" dirty="0" smtClean="0"/>
              <a:t>рабочие лежат.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 слышит шепот гордый</a:t>
            </a:r>
            <a:br>
              <a:rPr lang="ru-RU" sz="3600" dirty="0" smtClean="0"/>
            </a:br>
            <a:r>
              <a:rPr lang="ru-RU" sz="3600" dirty="0" smtClean="0"/>
              <a:t>вода и под и над:</a:t>
            </a:r>
            <a:br>
              <a:rPr lang="ru-RU" sz="3600" dirty="0" smtClean="0"/>
            </a:br>
            <a:r>
              <a:rPr lang="ru-RU" sz="3600" dirty="0" smtClean="0"/>
              <a:t>"Через четыре года</a:t>
            </a:r>
            <a:br>
              <a:rPr lang="ru-RU" sz="3600" dirty="0" smtClean="0"/>
            </a:br>
            <a:r>
              <a:rPr lang="ru-RU" sz="3600" dirty="0" smtClean="0"/>
              <a:t>здесь будет город-сад!"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Темно </a:t>
            </a:r>
            <a:r>
              <a:rPr lang="ru-RU" sz="3600" dirty="0" err="1" smtClean="0"/>
              <a:t>свинцовоночие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smtClean="0"/>
              <a:t>и дождик толст, как жгут,</a:t>
            </a:r>
            <a:br>
              <a:rPr lang="ru-RU" sz="3600" dirty="0" smtClean="0"/>
            </a:br>
            <a:r>
              <a:rPr lang="ru-RU" sz="3600" dirty="0" smtClean="0"/>
              <a:t>сидят в грязи рабочие,</a:t>
            </a:r>
            <a:br>
              <a:rPr lang="ru-RU" sz="3600" dirty="0" smtClean="0"/>
            </a:br>
            <a:r>
              <a:rPr lang="ru-RU" sz="3600" dirty="0" smtClean="0"/>
              <a:t>сидят, лучину жгут.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Сливеют</a:t>
            </a:r>
            <a:r>
              <a:rPr lang="ru-RU" sz="3600" dirty="0" smtClean="0"/>
              <a:t> губы с холода,</a:t>
            </a:r>
            <a:br>
              <a:rPr lang="ru-RU" sz="3600" dirty="0" smtClean="0"/>
            </a:br>
            <a:r>
              <a:rPr lang="ru-RU" sz="3600" dirty="0" smtClean="0"/>
              <a:t>но губы шепчут в лад:</a:t>
            </a:r>
            <a:br>
              <a:rPr lang="ru-RU" sz="3600" dirty="0" smtClean="0"/>
            </a:br>
            <a:r>
              <a:rPr lang="ru-RU" sz="3600" dirty="0" smtClean="0"/>
              <a:t>"Через четыре года</a:t>
            </a:r>
            <a:br>
              <a:rPr lang="ru-RU" sz="3600" dirty="0" smtClean="0"/>
            </a:br>
            <a:r>
              <a:rPr lang="ru-RU" sz="3600" dirty="0" smtClean="0"/>
              <a:t>здесь будет город-сад!"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Свела промозглость корчею -</a:t>
            </a:r>
            <a:br>
              <a:rPr lang="ru-RU" sz="3600" dirty="0" smtClean="0"/>
            </a:br>
            <a:r>
              <a:rPr lang="ru-RU" sz="3600" dirty="0" smtClean="0"/>
              <a:t>неважный мокр уют,</a:t>
            </a:r>
            <a:br>
              <a:rPr lang="ru-RU" sz="3600" dirty="0" smtClean="0"/>
            </a:br>
            <a:r>
              <a:rPr lang="ru-RU" sz="3600" dirty="0" smtClean="0"/>
              <a:t>сидят впотьмах рабочие,</a:t>
            </a:r>
            <a:br>
              <a:rPr lang="ru-RU" sz="3600" dirty="0" smtClean="0"/>
            </a:br>
            <a:r>
              <a:rPr lang="ru-RU" sz="3600" dirty="0" smtClean="0"/>
              <a:t>подмокший хлеб жуют.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Но шепот громче голода -</a:t>
            </a:r>
            <a:br>
              <a:rPr lang="ru-RU" sz="3600" dirty="0" smtClean="0"/>
            </a:br>
            <a:r>
              <a:rPr lang="ru-RU" sz="3600" dirty="0" smtClean="0"/>
              <a:t>он кроет капель спад:</a:t>
            </a:r>
            <a:br>
              <a:rPr lang="ru-RU" sz="3600" dirty="0" smtClean="0"/>
            </a:br>
            <a:r>
              <a:rPr lang="ru-RU" sz="3600" dirty="0" smtClean="0"/>
              <a:t>"Через четыре года</a:t>
            </a:r>
            <a:br>
              <a:rPr lang="ru-RU" sz="3600" dirty="0" smtClean="0"/>
            </a:br>
            <a:r>
              <a:rPr lang="ru-RU" sz="3600" dirty="0" smtClean="0"/>
              <a:t>здесь будет город-сад!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Здесь взрывы </a:t>
            </a:r>
            <a:r>
              <a:rPr lang="ru-RU" sz="3600" dirty="0" err="1" smtClean="0"/>
              <a:t>закудахтают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разгон медвежьих банд,</a:t>
            </a:r>
            <a:br>
              <a:rPr lang="ru-RU" sz="3600" dirty="0" smtClean="0"/>
            </a:br>
            <a:r>
              <a:rPr lang="ru-RU" sz="3600" dirty="0" smtClean="0"/>
              <a:t>И взроет недра </a:t>
            </a:r>
            <a:r>
              <a:rPr lang="ru-RU" sz="3600" dirty="0" err="1" smtClean="0"/>
              <a:t>шахтаю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стоугольный</a:t>
            </a:r>
            <a:r>
              <a:rPr lang="ru-RU" sz="3600" dirty="0" smtClean="0"/>
              <a:t> "Гигант".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Здесь встанут стройки стенами.</a:t>
            </a:r>
            <a:br>
              <a:rPr lang="ru-RU" sz="3600" dirty="0" smtClean="0"/>
            </a:br>
            <a:r>
              <a:rPr lang="ru-RU" sz="3600" dirty="0" smtClean="0"/>
              <a:t>Гудками, пар, сипи.</a:t>
            </a:r>
            <a:br>
              <a:rPr lang="ru-RU" sz="3600" dirty="0" smtClean="0"/>
            </a:br>
            <a:r>
              <a:rPr lang="ru-RU" sz="3600" dirty="0" smtClean="0"/>
              <a:t>Мы в сотню солнц мартенами</a:t>
            </a:r>
            <a:br>
              <a:rPr lang="ru-RU" sz="3600" dirty="0" smtClean="0"/>
            </a:br>
            <a:r>
              <a:rPr lang="ru-RU" sz="3600" dirty="0" smtClean="0"/>
              <a:t>Воспламеним Сибирь.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Здесь дом дадут хороший нам</a:t>
            </a:r>
            <a:br>
              <a:rPr lang="ru-RU" sz="3600" dirty="0" smtClean="0"/>
            </a:br>
            <a:r>
              <a:rPr lang="ru-RU" sz="3600" dirty="0" smtClean="0"/>
              <a:t>и ситный без пайка,</a:t>
            </a:r>
            <a:br>
              <a:rPr lang="ru-RU" sz="3600" dirty="0" smtClean="0"/>
            </a:br>
            <a:r>
              <a:rPr lang="ru-RU" sz="3600" dirty="0" smtClean="0"/>
              <a:t>аж за Байкал отброшенная</a:t>
            </a:r>
            <a:br>
              <a:rPr lang="ru-RU" sz="3600" dirty="0" smtClean="0"/>
            </a:br>
            <a:r>
              <a:rPr lang="ru-RU" sz="3600" dirty="0" smtClean="0"/>
              <a:t>Попятится тайга".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Рос шепоток рабочего</a:t>
            </a:r>
            <a:br>
              <a:rPr lang="ru-RU" sz="3600" dirty="0" smtClean="0"/>
            </a:br>
            <a:r>
              <a:rPr lang="ru-RU" sz="3600" dirty="0" smtClean="0"/>
              <a:t>Над тьмою тучных стад,</a:t>
            </a:r>
            <a:br>
              <a:rPr lang="ru-RU" sz="3600" dirty="0" smtClean="0"/>
            </a:br>
            <a:r>
              <a:rPr lang="ru-RU" sz="3600" dirty="0" smtClean="0"/>
              <a:t>а дальше неразборчиво,</a:t>
            </a:r>
            <a:br>
              <a:rPr lang="ru-RU" sz="3600" dirty="0" smtClean="0"/>
            </a:br>
            <a:r>
              <a:rPr lang="ru-RU" sz="3600" dirty="0" smtClean="0"/>
              <a:t>лишь слышно - "город-сад".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Я знаю - город будет,</a:t>
            </a:r>
            <a:br>
              <a:rPr lang="ru-RU" sz="3600" dirty="0" smtClean="0"/>
            </a:br>
            <a:r>
              <a:rPr lang="ru-RU" sz="3600" dirty="0" smtClean="0"/>
              <a:t>я знаю - саду </a:t>
            </a:r>
            <a:r>
              <a:rPr lang="ru-RU" sz="3600" dirty="0" err="1" smtClean="0"/>
              <a:t>цвесть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smtClean="0"/>
              <a:t>когда такие люди</a:t>
            </a:r>
            <a:br>
              <a:rPr lang="ru-RU" sz="3600" dirty="0" smtClean="0"/>
            </a:br>
            <a:r>
              <a:rPr lang="ru-RU" sz="3600" dirty="0" smtClean="0"/>
              <a:t>в стране в советской есть!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3554" name="Picture 2" descr="C:\Users\Семен\Desktop\unname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85800"/>
            <a:ext cx="4876800" cy="3657600"/>
          </a:xfrm>
          <a:prstGeom prst="rect">
            <a:avLst/>
          </a:prstGeom>
          <a:noFill/>
        </p:spPr>
      </p:pic>
      <p:pic>
        <p:nvPicPr>
          <p:cNvPr id="23555" name="Picture 3" descr="C:\Users\Семен\Desktop\unname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343400"/>
            <a:ext cx="3048000" cy="2286000"/>
          </a:xfrm>
          <a:prstGeom prst="rect">
            <a:avLst/>
          </a:prstGeom>
          <a:noFill/>
        </p:spPr>
      </p:pic>
      <p:pic>
        <p:nvPicPr>
          <p:cNvPr id="23556" name="Picture 4" descr="C:\Users\Семен\Desktop\0_87714_44c9e086_XX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4441" y="3200400"/>
            <a:ext cx="429956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Становление Административно – командной экономической системы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>
                <a:hlinkClick r:id="rId2" tooltip="Роговин, Вадим Захарович"/>
              </a:rPr>
              <a:t>В. Роговин</a:t>
            </a:r>
            <a:r>
              <a:rPr lang="ru-RU" dirty="0" smtClean="0"/>
              <a:t> отмечает, что стремление выполнить план приводило к обстановке </a:t>
            </a:r>
            <a:r>
              <a:rPr lang="ru-RU" b="1" dirty="0" smtClean="0"/>
              <a:t>перенапряжения сил и перманентного поиска причин</a:t>
            </a:r>
            <a:r>
              <a:rPr lang="ru-RU" dirty="0" smtClean="0"/>
              <a:t>, чтобы оправдать невыполнение завышенных  задач. В силу этого, индустриализация не могла питаться одним только энтузиазмом и требовала ряда мер принудительного  характера.</a:t>
            </a:r>
          </a:p>
          <a:p>
            <a:pPr>
              <a:buNone/>
            </a:pPr>
            <a:r>
              <a:rPr lang="ru-RU" dirty="0" smtClean="0"/>
              <a:t>Начиная с октября 1930 г. </a:t>
            </a:r>
            <a:r>
              <a:rPr lang="ru-RU" b="1" dirty="0" smtClean="0"/>
              <a:t>свободное передвижение</a:t>
            </a:r>
            <a:r>
              <a:rPr lang="ru-RU" dirty="0" smtClean="0"/>
              <a:t> </a:t>
            </a:r>
            <a:r>
              <a:rPr lang="ru-RU" dirty="0" smtClean="0">
                <a:hlinkClick r:id="rId3" tooltip="Рабочая сила"/>
              </a:rPr>
              <a:t>рабочей силы</a:t>
            </a:r>
            <a:r>
              <a:rPr lang="ru-RU" dirty="0" smtClean="0"/>
              <a:t> было </a:t>
            </a:r>
            <a:r>
              <a:rPr lang="ru-RU" b="1" dirty="0" smtClean="0"/>
              <a:t>запрещено,</a:t>
            </a:r>
            <a:r>
              <a:rPr lang="ru-RU" dirty="0" smtClean="0"/>
              <a:t> были введены </a:t>
            </a:r>
            <a:r>
              <a:rPr lang="ru-RU" b="1" dirty="0" smtClean="0"/>
              <a:t>уголовные наказания за нарушения </a:t>
            </a:r>
            <a:r>
              <a:rPr lang="ru-RU" b="1" dirty="0" smtClean="0">
                <a:hlinkClick r:id="rId4" tooltip="Трудовая дисциплина (страница отсутствует)"/>
              </a:rPr>
              <a:t>трудовой </a:t>
            </a:r>
            <a:r>
              <a:rPr lang="ru-RU" dirty="0" smtClean="0">
                <a:hlinkClick r:id="rId4" tooltip="Трудовая дисциплина (страница отсутствует)"/>
              </a:rPr>
              <a:t>дисциплины</a:t>
            </a:r>
            <a:r>
              <a:rPr lang="ru-RU" dirty="0" smtClean="0"/>
              <a:t> и </a:t>
            </a:r>
            <a:r>
              <a:rPr lang="ru-RU" b="1" dirty="0" smtClean="0"/>
              <a:t>халатность.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С 1931 г. рабочие стали нести ответственность за ущерб, нанесённый  оборудованию. В 1932 г. стал возможным принудительный перевод рабочей силы между предприятиями, были </a:t>
            </a:r>
            <a:r>
              <a:rPr lang="ru-RU" dirty="0" smtClean="0">
                <a:hlinkClick r:id="rId5" tooltip="Закон о трёх колосках"/>
              </a:rPr>
              <a:t>ужесточены наказания</a:t>
            </a:r>
            <a:r>
              <a:rPr lang="ru-RU" dirty="0" smtClean="0"/>
              <a:t> за </a:t>
            </a:r>
            <a:r>
              <a:rPr lang="ru-RU" dirty="0" smtClean="0">
                <a:hlinkClick r:id="rId6" tooltip="Хищение социалистической собственности"/>
              </a:rPr>
              <a:t>хищения социалистического имущества</a:t>
            </a:r>
            <a:r>
              <a:rPr lang="ru-RU" dirty="0" smtClean="0"/>
              <a:t>, вплоть до </a:t>
            </a:r>
            <a:r>
              <a:rPr lang="ru-RU" u="sng" dirty="0" smtClean="0">
                <a:hlinkClick r:id="rId7"/>
              </a:rPr>
              <a:t>смертной казни</a:t>
            </a:r>
            <a:r>
              <a:rPr lang="ru-RU" dirty="0" smtClean="0"/>
              <a:t> за хищения в особо крупных размерах. 27 декабря </a:t>
            </a:r>
            <a:r>
              <a:rPr lang="ru-RU" b="1" dirty="0" smtClean="0"/>
              <a:t>1932 г. был восстановлен внутренний</a:t>
            </a:r>
            <a:r>
              <a:rPr lang="ru-RU" dirty="0" smtClean="0"/>
              <a:t> </a:t>
            </a:r>
            <a:r>
              <a:rPr lang="ru-RU" dirty="0" smtClean="0">
                <a:hlinkClick r:id="rId8" tooltip="Паспорт"/>
              </a:rPr>
              <a:t>паспорт</a:t>
            </a:r>
            <a:r>
              <a:rPr lang="ru-RU" dirty="0" smtClean="0"/>
              <a:t>, который </a:t>
            </a:r>
            <a:r>
              <a:rPr lang="ru-RU" dirty="0" smtClean="0">
                <a:hlinkClick r:id="rId9" tooltip="Ленин, Владимир Ильич"/>
              </a:rPr>
              <a:t>Ленин</a:t>
            </a:r>
            <a:r>
              <a:rPr lang="ru-RU" dirty="0" smtClean="0"/>
              <a:t> в своё время осуждал как «царистскую отсталость и деспотизм». </a:t>
            </a:r>
            <a:r>
              <a:rPr lang="ru-RU" b="1" dirty="0" smtClean="0"/>
              <a:t>Семидневная неделя была заменена на сплошную рабочую </a:t>
            </a:r>
            <a:r>
              <a:rPr lang="ru-RU" dirty="0" smtClean="0"/>
              <a:t>неделю, дни которой, не имея названий, нумеровались цифрами от 1 до 5. На </a:t>
            </a:r>
            <a:r>
              <a:rPr lang="ru-RU" b="1" dirty="0" smtClean="0"/>
              <a:t>каждый шестой день приходился выходной</a:t>
            </a:r>
            <a:r>
              <a:rPr lang="ru-RU" dirty="0" smtClean="0"/>
              <a:t>, устанавливаемый для рабочих смен, так что заводы могли работать без перерыва.</a:t>
            </a:r>
          </a:p>
          <a:p>
            <a:pPr>
              <a:buNone/>
            </a:pPr>
            <a:r>
              <a:rPr lang="ru-RU" dirty="0" smtClean="0"/>
              <a:t>Однако общие объёмы капстроительства, осуществлявшегося </a:t>
            </a:r>
            <a:r>
              <a:rPr lang="ru-RU" dirty="0" err="1" smtClean="0"/>
              <a:t>ГУЛАГом</a:t>
            </a:r>
            <a:r>
              <a:rPr lang="ru-RU" dirty="0" smtClean="0"/>
              <a:t>, составляли только 10 % от общих государственных капвложений.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11429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Найти на фотографии  С.Кирова,  В.Молотова, С. Орджоникидзе, В. Куйбышева  К.Ворошилова, Л. Кагановича. Параграф  </a:t>
            </a:r>
            <a:r>
              <a:rPr lang="ru-RU" dirty="0" smtClean="0"/>
              <a:t>№</a:t>
            </a:r>
            <a:r>
              <a:rPr lang="en-US" smtClean="0"/>
              <a:t>15</a:t>
            </a:r>
            <a:endParaRPr lang="ru-RU" dirty="0"/>
          </a:p>
        </p:txBody>
      </p:sp>
      <p:pic>
        <p:nvPicPr>
          <p:cNvPr id="24579" name="Picture 3" descr="C:\Users\Семен\Desktop\454858_orig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086600" cy="490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«Год Великого перелома»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4953000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b="1" dirty="0" smtClean="0"/>
              <a:t>1929 год  стал для СССР переломным</a:t>
            </a:r>
            <a:r>
              <a:rPr lang="ru-RU" sz="1800" dirty="0" smtClean="0"/>
              <a:t>.  После ряда хлебозаготовительных кризисов стало ясно, что придётся </a:t>
            </a:r>
            <a:r>
              <a:rPr lang="ru-RU" sz="1800" b="1" dirty="0" smtClean="0"/>
              <a:t>выбирать дальнейший путь развития </a:t>
            </a:r>
            <a:r>
              <a:rPr lang="ru-RU" sz="1800" dirty="0" smtClean="0"/>
              <a:t>страны. Первый вариант в Политбюро предложила </a:t>
            </a:r>
            <a:r>
              <a:rPr lang="ru-RU" sz="1800" b="1" dirty="0" smtClean="0"/>
              <a:t>группа Бухарин – Рыков –Томский. Они предлагали дальнейшее усиление крестьянских хозяйств под </a:t>
            </a:r>
            <a:r>
              <a:rPr lang="ru-RU" sz="1800" dirty="0" smtClean="0"/>
              <a:t>лозунгом  «Обогащайтесь»!Впоследствии через накопление средств в казне предполагалось перейти к строительству крупных государственных предприятий. </a:t>
            </a:r>
          </a:p>
          <a:p>
            <a:pPr>
              <a:buNone/>
            </a:pPr>
            <a:r>
              <a:rPr lang="ru-RU" sz="1800" b="1" dirty="0" smtClean="0"/>
              <a:t>Сталин же полагал, что диспропорции в экономике надо устранять  через концентрацию всех ресурс</a:t>
            </a:r>
            <a:r>
              <a:rPr lang="ru-RU" sz="1800" dirty="0" smtClean="0"/>
              <a:t>ов </a:t>
            </a:r>
            <a:r>
              <a:rPr lang="ru-RU" sz="1800" b="1" dirty="0" smtClean="0"/>
              <a:t>для форсированной индустриализации и как можно быстрее.  </a:t>
            </a:r>
          </a:p>
          <a:p>
            <a:pPr>
              <a:buNone/>
            </a:pPr>
            <a:r>
              <a:rPr lang="ru-RU" sz="1800" b="1" dirty="0" smtClean="0"/>
              <a:t> Пленум ЦК ВКП(б)  поддержал точку зрения Сталина. </a:t>
            </a:r>
            <a:r>
              <a:rPr lang="ru-RU" sz="1800" dirty="0" smtClean="0"/>
              <a:t>Бухарин и его группа были  выведены из состава Политбюро  и сняты со всех постов.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Начался активный </a:t>
            </a:r>
            <a:r>
              <a:rPr lang="ru-RU" sz="1800" b="1" dirty="0" smtClean="0"/>
              <a:t>переход к новой модели экономики.</a:t>
            </a:r>
            <a:endParaRPr lang="ru-RU" sz="1800" b="1" dirty="0"/>
          </a:p>
        </p:txBody>
      </p:sp>
      <p:pic>
        <p:nvPicPr>
          <p:cNvPr id="2050" name="Picture 2" descr="C:\Users\Семен\Desktop\286566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2030" y="2209800"/>
            <a:ext cx="450197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 Чистка партийных рядов»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762000"/>
            <a:ext cx="57150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В апреле 1929 года  партконференция приняла решение о второй </a:t>
            </a:r>
            <a:r>
              <a:rPr lang="ru-RU" sz="1800" b="1" dirty="0" smtClean="0"/>
              <a:t>« чистке партии». </a:t>
            </a:r>
            <a:r>
              <a:rPr lang="ru-RU" sz="1800" dirty="0" smtClean="0"/>
              <a:t>( Первая была в 1921 году).  Из партии « вычищались» все, кто когда – либо голосовал против Сталина и его « линии в партии» в 1923 – 1929 г.г.  Чистка касалась и беспартийных работников госучреждений. Критерии для обвинения были настолько размыты, что мог быть « вычищен» любой служащий как  « моральный разложенец»,  « саботажник», </a:t>
            </a:r>
          </a:p>
          <a:p>
            <a:pPr>
              <a:buNone/>
            </a:pPr>
            <a:r>
              <a:rPr lang="ru-RU" sz="1800" dirty="0" smtClean="0"/>
              <a:t> « саботажник», « извратитель советских законов», « лентяй, не верящий в построение социализма» и т.д.  </a:t>
            </a:r>
          </a:p>
          <a:p>
            <a:pPr>
              <a:buNone/>
            </a:pPr>
            <a:r>
              <a:rPr lang="ru-RU" sz="1800" dirty="0" smtClean="0"/>
              <a:t> Недовольство рабочих медленным продвижением к социализму объяснялось « вредительством» недобитых меньшевиков , эсеров и шпионов.</a:t>
            </a:r>
          </a:p>
          <a:p>
            <a:pPr>
              <a:buNone/>
            </a:pPr>
            <a:r>
              <a:rPr lang="ru-RU" sz="1800" dirty="0" smtClean="0"/>
              <a:t> В 1928 году впервые был процесс над « врагами народа» и « вредителями» в городе Шахты. « </a:t>
            </a:r>
            <a:r>
              <a:rPr lang="ru-RU" sz="1800" b="1" dirty="0" err="1" smtClean="0"/>
              <a:t>Шахтинское</a:t>
            </a:r>
            <a:r>
              <a:rPr lang="ru-RU" sz="1800" b="1" dirty="0" smtClean="0"/>
              <a:t> дело»</a:t>
            </a:r>
            <a:r>
              <a:rPr lang="ru-RU" sz="1800" dirty="0" smtClean="0"/>
              <a:t> показало, что партия сделает с теми, кто будет её критиковать.  Из 53 привлечённых к уголовной ответственности за затопление шахты 11 были приговорены к расстрелу.</a:t>
            </a:r>
            <a:endParaRPr lang="ru-RU" sz="1800" dirty="0"/>
          </a:p>
        </p:txBody>
      </p:sp>
      <p:pic>
        <p:nvPicPr>
          <p:cNvPr id="3074" name="Picture 2" descr="C:\Users\Семен\Desktop\shaxtinskiy-process-v-pres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3547598" cy="2490787"/>
          </a:xfrm>
          <a:prstGeom prst="rect">
            <a:avLst/>
          </a:prstGeom>
          <a:noFill/>
        </p:spPr>
      </p:pic>
      <p:pic>
        <p:nvPicPr>
          <p:cNvPr id="3075" name="Picture 3" descr="C:\Users\Семен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38600"/>
            <a:ext cx="33020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и планы индустриализации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1800" y="1066800"/>
            <a:ext cx="57150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Ещё в 1925 году на </a:t>
            </a:r>
            <a:r>
              <a:rPr lang="en-US" sz="1800" dirty="0" smtClean="0"/>
              <a:t>XIV </a:t>
            </a:r>
            <a:r>
              <a:rPr lang="ru-RU" sz="1800" dirty="0" smtClean="0"/>
              <a:t>съезде ВКП(б)  прозвучала задача индустриализации. Целями индустриализации были</a:t>
            </a:r>
          </a:p>
          <a:p>
            <a:pPr>
              <a:buNone/>
            </a:pPr>
            <a:r>
              <a:rPr lang="ru-RU" sz="1800" dirty="0" smtClean="0"/>
              <a:t> -    </a:t>
            </a:r>
            <a:r>
              <a:rPr lang="ru-RU" sz="1800" u="sng" dirty="0" smtClean="0"/>
              <a:t>Ликвидация </a:t>
            </a:r>
            <a:r>
              <a:rPr lang="ru-RU" sz="1800" u="sng" dirty="0" err="1" smtClean="0"/>
              <a:t>технико</a:t>
            </a:r>
            <a:r>
              <a:rPr lang="ru-RU" sz="1800" u="sng" dirty="0" smtClean="0"/>
              <a:t> – экономической отсталости</a:t>
            </a:r>
          </a:p>
          <a:p>
            <a:pPr>
              <a:buFontTx/>
              <a:buChar char="-"/>
            </a:pPr>
            <a:r>
              <a:rPr lang="ru-RU" sz="1800" u="sng" dirty="0" smtClean="0"/>
              <a:t> Достижение независимости от запада в технике</a:t>
            </a:r>
          </a:p>
          <a:p>
            <a:pPr>
              <a:buFontTx/>
              <a:buChar char="-"/>
            </a:pPr>
            <a:r>
              <a:rPr lang="ru-RU" sz="1800" u="sng" dirty="0" smtClean="0"/>
              <a:t>Построение технической базы социализма </a:t>
            </a:r>
          </a:p>
          <a:p>
            <a:pPr>
              <a:buFontTx/>
              <a:buChar char="-"/>
            </a:pPr>
            <a:r>
              <a:rPr lang="ru-RU" sz="1800" dirty="0" smtClean="0"/>
              <a:t> Создание  оборонной промышленности первого в мире социалистического государства  </a:t>
            </a:r>
          </a:p>
          <a:p>
            <a:pPr>
              <a:buNone/>
            </a:pPr>
            <a:r>
              <a:rPr lang="ru-RU" sz="1800" dirty="0" smtClean="0"/>
              <a:t>     Началось составление планов . Планы индустриализации рассчитывались на 5 лет. Впоследствии их стали называть « пятилетками». </a:t>
            </a:r>
          </a:p>
          <a:p>
            <a:pPr>
              <a:buNone/>
            </a:pPr>
            <a:r>
              <a:rPr lang="ru-RU" sz="1800" b="1" dirty="0" smtClean="0"/>
              <a:t>Госплан – специальный государственный орган </a:t>
            </a:r>
            <a:r>
              <a:rPr lang="ru-RU" sz="1800" dirty="0" smtClean="0"/>
              <a:t>экономического планирования должен был всё рассчитать и согласовать по отраслям промышленности. </a:t>
            </a:r>
          </a:p>
          <a:p>
            <a:pPr>
              <a:buNone/>
            </a:pPr>
            <a:r>
              <a:rPr lang="ru-RU" sz="1800" dirty="0" smtClean="0"/>
              <a:t> Первый пятилетний план  был составлен к 1928 году в двух вариантах: оптимальном и  базовом.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В 1929 году Сталин собственноручно увеличил итоговые показатели, заявив, что в стране наступил « Великий перелом».</a:t>
            </a:r>
          </a:p>
        </p:txBody>
      </p:sp>
      <p:pic>
        <p:nvPicPr>
          <p:cNvPr id="4100" name="Picture 4" descr="Индустриализация СССР и мировой рынок: colonelcassad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2821886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и планы индустриализации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6019800" cy="5715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План первой пятилетки предполагал,  что все ресурсы максимально будут использованы,  силы напряжены, но   в декабре на  съезде ударников был выдвинут лозунг: « Пятилетку – в четыре года!» 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Первая  пятилетка 1928 -1932 годов  привела к созданию 1500 новых предприятий по всей стране.  </a:t>
            </a:r>
            <a:r>
              <a:rPr lang="ru-RU" sz="1800" dirty="0" smtClean="0"/>
              <a:t>Из них примерно 50 получили более половины всех ресурсов.</a:t>
            </a:r>
            <a:endParaRPr lang="ru-RU" sz="1800" dirty="0"/>
          </a:p>
        </p:txBody>
      </p:sp>
      <p:pic>
        <p:nvPicPr>
          <p:cNvPr id="17411" name="Picture 3" descr="C:\Users\Семен\Desktop\unname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00400"/>
            <a:ext cx="6248400" cy="3429000"/>
          </a:xfrm>
          <a:prstGeom prst="rect">
            <a:avLst/>
          </a:prstGeom>
          <a:noFill/>
        </p:spPr>
      </p:pic>
      <p:pic>
        <p:nvPicPr>
          <p:cNvPr id="6" name="Picture 5" descr="C:\Users\Семен\Desktop\270px-Yakov_Guminer_-_Arithmetic_of_a_counter-plan_poster_(193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609600"/>
            <a:ext cx="2971800" cy="431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Темпы индустриализации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00" y="609600"/>
            <a:ext cx="54864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В 1929 году Сталин, выступая перед передовиками производства, сказал: « … Мы отстали от передовых стран на 50 – 100 лет. Мы должны пробежать это расстояние за 10 лет. Либо мы сделаем это, либо нас сомнут».  </a:t>
            </a:r>
          </a:p>
          <a:p>
            <a:pPr>
              <a:buNone/>
            </a:pPr>
            <a:r>
              <a:rPr lang="ru-RU" sz="1800" dirty="0" smtClean="0"/>
              <a:t>   Индустриализация в СССР сразу приняла </a:t>
            </a:r>
            <a:r>
              <a:rPr lang="ru-RU" sz="1800" b="1" dirty="0" smtClean="0"/>
              <a:t>форсированный </a:t>
            </a:r>
            <a:r>
              <a:rPr lang="ru-RU" sz="1800" dirty="0" smtClean="0"/>
              <a:t>характер. Этим объясняется </a:t>
            </a:r>
            <a:r>
              <a:rPr lang="ru-RU" sz="1800" b="1" dirty="0" smtClean="0"/>
              <a:t>создание экономики мобилизационного типа. </a:t>
            </a:r>
          </a:p>
          <a:p>
            <a:pPr>
              <a:buNone/>
            </a:pPr>
            <a:r>
              <a:rPr lang="ru-RU" sz="1800" b="1" dirty="0" smtClean="0"/>
              <a:t>  Четырнадцать строек получили статус « великих строек». </a:t>
            </a:r>
            <a:r>
              <a:rPr lang="ru-RU" sz="1800" dirty="0" smtClean="0"/>
              <a:t>Сюда были брошены максимальные ресурсы и направлены лучшие специалисты.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u="sng" dirty="0" smtClean="0"/>
              <a:t>планы первой пятилетки выполнены не были</a:t>
            </a:r>
            <a:r>
              <a:rPr lang="ru-RU" sz="1800" dirty="0" smtClean="0"/>
              <a:t>, но достижения всё равно впечатляют: </a:t>
            </a:r>
          </a:p>
          <a:p>
            <a:pPr>
              <a:buNone/>
            </a:pPr>
            <a:r>
              <a:rPr lang="ru-RU" sz="1800" dirty="0" smtClean="0"/>
              <a:t>  - производство продукции тяжёлой промышленности выросло в 2,8 раза.</a:t>
            </a:r>
          </a:p>
          <a:p>
            <a:pPr>
              <a:buNone/>
            </a:pPr>
            <a:r>
              <a:rPr lang="ru-RU" sz="1800" dirty="0" smtClean="0"/>
              <a:t>  -   </a:t>
            </a:r>
            <a:r>
              <a:rPr lang="ru-RU" sz="1800" b="1" dirty="0" smtClean="0"/>
              <a:t>машиностроения – в 4 раза! </a:t>
            </a:r>
          </a:p>
          <a:p>
            <a:pPr>
              <a:buNone/>
            </a:pPr>
            <a:r>
              <a:rPr lang="ru-RU" sz="1800" dirty="0" smtClean="0"/>
              <a:t>  появились </a:t>
            </a:r>
            <a:r>
              <a:rPr lang="ru-RU" sz="1800" b="1" dirty="0" smtClean="0"/>
              <a:t>новые отрасли промышленности: автомобильная, тракторостроение,  электротехническая промышленность</a:t>
            </a:r>
            <a:r>
              <a:rPr lang="ru-RU" sz="1800" dirty="0" smtClean="0"/>
              <a:t>, шарикоподшипниковая,  химическая. 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18434" name="AutoShape 2" descr="Плакат первой пятиле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Плакат первой пятиле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России нужна новая индустриализация: alex54sar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600000">
            <a:off x="0" y="685800"/>
            <a:ext cx="3352800" cy="4267200"/>
          </a:xfrm>
          <a:prstGeom prst="rect">
            <a:avLst/>
          </a:prstGeom>
          <a:noFill/>
        </p:spPr>
      </p:pic>
      <p:pic>
        <p:nvPicPr>
          <p:cNvPr id="18438" name="Picture 6" descr="C:\Users\Семен\Desktop\650_e061a61dc6738e8d7eeb8dde8e08a7e0_5488693b3810828e18ed66858bce6a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76800"/>
            <a:ext cx="2852234" cy="1785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Великие стройки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09600"/>
            <a:ext cx="5029200" cy="601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800" dirty="0" smtClean="0"/>
              <a:t>Самые яркие страницы первых пятилеток связаны со строительством таких крупных предприятий, как: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Днепровская гидроэлектростанция – </a:t>
            </a:r>
            <a:r>
              <a:rPr lang="ru-RU" sz="1800" b="1" dirty="0" smtClean="0"/>
              <a:t>Днепрогэс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Магнитогорский металлургический комбинат – </a:t>
            </a:r>
            <a:r>
              <a:rPr lang="ru-RU" sz="1800" b="1" dirty="0" smtClean="0"/>
              <a:t>Магнитка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Кузнецкий металлургический комбинат – </a:t>
            </a:r>
            <a:r>
              <a:rPr lang="ru-RU" sz="1800" b="1" dirty="0" smtClean="0"/>
              <a:t>Кузбасс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b="1" dirty="0" smtClean="0"/>
              <a:t>Сталинградский тракторный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Харьковский тракторный </a:t>
            </a:r>
            <a:r>
              <a:rPr lang="ru-RU" sz="1800" dirty="0" smtClean="0"/>
              <a:t>– оба тракторных  завода,   впоследствии работали как танковые заводы  </a:t>
            </a:r>
          </a:p>
          <a:p>
            <a:pPr>
              <a:buNone/>
            </a:pPr>
            <a:r>
              <a:rPr lang="ru-RU" sz="1800" b="1" dirty="0" smtClean="0"/>
              <a:t>Московский автозавод  - </a:t>
            </a:r>
            <a:r>
              <a:rPr lang="ru-RU" sz="1800" b="1" dirty="0" err="1" smtClean="0"/>
              <a:t>ЗиС</a:t>
            </a:r>
            <a:r>
              <a:rPr lang="ru-RU" sz="1800" b="1" dirty="0" smtClean="0"/>
              <a:t> </a:t>
            </a:r>
            <a:r>
              <a:rPr lang="ru-RU" sz="1800" dirty="0" smtClean="0"/>
              <a:t>( завод имени Сталина)</a:t>
            </a:r>
          </a:p>
          <a:p>
            <a:pPr>
              <a:buNone/>
            </a:pPr>
            <a:r>
              <a:rPr lang="ru-RU" sz="1800" dirty="0" smtClean="0"/>
              <a:t>Горьковский автозавод – </a:t>
            </a:r>
            <a:r>
              <a:rPr lang="ru-RU" sz="1800" b="1" dirty="0" smtClean="0"/>
              <a:t>Газ </a:t>
            </a:r>
          </a:p>
          <a:p>
            <a:pPr>
              <a:buNone/>
            </a:pPr>
            <a:r>
              <a:rPr lang="ru-RU" sz="1800" dirty="0" smtClean="0"/>
              <a:t> железная дорога из Туркестана в Сибирь – </a:t>
            </a:r>
            <a:r>
              <a:rPr lang="ru-RU" sz="1800" dirty="0" err="1" smtClean="0"/>
              <a:t>Турксиб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Только в </a:t>
            </a:r>
            <a:r>
              <a:rPr lang="ru-RU" sz="1800" b="1" dirty="0" smtClean="0"/>
              <a:t>течение первой пятилетки </a:t>
            </a:r>
            <a:r>
              <a:rPr lang="ru-RU" sz="1800" dirty="0" smtClean="0"/>
              <a:t>был налажен выпуск </a:t>
            </a:r>
            <a:r>
              <a:rPr lang="ru-RU" sz="1800" u="sng" dirty="0" smtClean="0"/>
              <a:t>синтетического каучука, мотоциклов, наручных часов, фотоаппаратов, экскаваторов, высокомарочного цемента и высококачественных сортов стали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19458" name="Picture 2" descr="C:\Users\Семен\Desktop\Строительство_Днепрогэса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762000"/>
            <a:ext cx="3009900" cy="3858145"/>
          </a:xfrm>
          <a:prstGeom prst="rect">
            <a:avLst/>
          </a:prstGeom>
          <a:noFill/>
        </p:spPr>
      </p:pic>
      <p:pic>
        <p:nvPicPr>
          <p:cNvPr id="19459" name="Picture 3" descr="C:\Users\Семен\Desktop\preview_square_preview_picture-b6a4e2da-5911-4b30-88af-3b494072a5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962400"/>
            <a:ext cx="26924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48736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Сотрудничество с зарубежными фирмами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Из-за границы были приглашены инженеры, многие известные компании, такие как </a:t>
            </a:r>
            <a:r>
              <a:rPr lang="ru-RU" sz="1800" i="1" dirty="0" err="1" smtClean="0">
                <a:hlinkClick r:id="rId2" tooltip="Siemens-Schuckertwerke"/>
              </a:rPr>
              <a:t>Siemens-Schuckertwerke</a:t>
            </a:r>
            <a:r>
              <a:rPr lang="ru-RU" sz="1800" i="1" dirty="0" smtClean="0"/>
              <a:t> AG</a:t>
            </a:r>
            <a:r>
              <a:rPr lang="ru-RU" sz="1800" dirty="0" smtClean="0"/>
              <a:t> и </a:t>
            </a:r>
            <a:r>
              <a:rPr lang="ru-RU" sz="1800" i="1" dirty="0" err="1" smtClean="0">
                <a:hlinkClick r:id="rId3" tooltip="General Electric"/>
              </a:rPr>
              <a:t>General</a:t>
            </a:r>
            <a:r>
              <a:rPr lang="ru-RU" sz="1800" i="1" dirty="0" smtClean="0">
                <a:hlinkClick r:id="rId3" tooltip="General Electric"/>
              </a:rPr>
              <a:t> </a:t>
            </a:r>
            <a:r>
              <a:rPr lang="ru-RU" sz="1800" i="1" dirty="0" err="1" smtClean="0">
                <a:hlinkClick r:id="rId3" tooltip="General Electric"/>
              </a:rPr>
              <a:t>Electric</a:t>
            </a:r>
            <a:r>
              <a:rPr lang="ru-RU" sz="1800" dirty="0" smtClean="0"/>
              <a:t>, привлекались к работам и осуществляли поставки современного оборудования, значительная часть моделей техники, производившейся в те годы на советских заводах, представляла собой копии либо модификации зарубежных аналогов (например, трактор </a:t>
            </a:r>
            <a:r>
              <a:rPr lang="ru-RU" sz="1800" dirty="0" err="1" smtClean="0">
                <a:hlinkClick r:id="rId4" tooltip="Fordson"/>
              </a:rPr>
              <a:t>Fordson</a:t>
            </a:r>
            <a:r>
              <a:rPr lang="ru-RU" sz="1800" dirty="0" smtClean="0"/>
              <a:t>, собиравшийся на </a:t>
            </a:r>
            <a:r>
              <a:rPr lang="ru-RU" sz="1800" dirty="0" smtClean="0">
                <a:hlinkClick r:id="rId5" tooltip="Волгоградский тракторный завод"/>
              </a:rPr>
              <a:t>Сталинградском тракторном заводе</a:t>
            </a:r>
            <a:r>
              <a:rPr lang="ru-RU" sz="1800" dirty="0" smtClean="0"/>
              <a:t>).  </a:t>
            </a:r>
          </a:p>
          <a:p>
            <a:r>
              <a:rPr lang="ru-RU" sz="1800" dirty="0" smtClean="0"/>
              <a:t>Фирма Альберта Кана играла роль координатора между советским заказчиком и сотнями западных компаний, поставлявших оборудование и консультировавших строительство отдельных объектов. Так, технологический проект </a:t>
            </a:r>
            <a:r>
              <a:rPr lang="ru-RU" sz="1800" dirty="0" smtClean="0">
                <a:hlinkClick r:id="rId6" tooltip="Горьковский автомобильный завод"/>
              </a:rPr>
              <a:t>Нижегородского автозавода</a:t>
            </a:r>
            <a:r>
              <a:rPr lang="ru-RU" sz="1800" dirty="0" smtClean="0"/>
              <a:t> выполнила компания </a:t>
            </a:r>
            <a:r>
              <a:rPr lang="ru-RU" sz="1800" dirty="0" err="1" smtClean="0">
                <a:hlinkClick r:id="rId7" tooltip="Ford"/>
              </a:rPr>
              <a:t>Ford</a:t>
            </a:r>
            <a:r>
              <a:rPr lang="ru-RU" sz="1800" dirty="0" smtClean="0"/>
              <a:t>, строительный — американская компания </a:t>
            </a:r>
            <a:r>
              <a:rPr lang="ru-RU" sz="1800" dirty="0" err="1" smtClean="0">
                <a:hlinkClick r:id="rId8" tooltip="Austin Motor Company"/>
              </a:rPr>
              <a:t>Austin</a:t>
            </a:r>
            <a:r>
              <a:rPr lang="ru-RU" sz="1800" dirty="0" smtClean="0">
                <a:hlinkClick r:id="rId8" tooltip="Austin Motor Company"/>
              </a:rPr>
              <a:t> </a:t>
            </a:r>
            <a:r>
              <a:rPr lang="ru-RU" sz="1800" dirty="0" err="1" smtClean="0">
                <a:hlinkClick r:id="rId8" tooltip="Austin Motor Company"/>
              </a:rPr>
              <a:t>Motor</a:t>
            </a:r>
            <a:r>
              <a:rPr lang="ru-RU" sz="1800" dirty="0" smtClean="0">
                <a:hlinkClick r:id="rId8" tooltip="Austin Motor Company"/>
              </a:rPr>
              <a:t> </a:t>
            </a:r>
            <a:r>
              <a:rPr lang="ru-RU" sz="1800" dirty="0" err="1" smtClean="0">
                <a:hlinkClick r:id="rId8" tooltip="Austin Motor Company"/>
              </a:rPr>
              <a:t>Company</a:t>
            </a:r>
            <a:r>
              <a:rPr lang="ru-RU" sz="1800" dirty="0" smtClean="0"/>
              <a:t>. Строительство 1-го Государственного подшипникового завода в Москве (</a:t>
            </a:r>
            <a:r>
              <a:rPr lang="ru-RU" sz="1800" dirty="0" smtClean="0">
                <a:hlinkClick r:id="rId9" tooltip="ГПЗ-1"/>
              </a:rPr>
              <a:t>ГПЗ-1</a:t>
            </a:r>
            <a:r>
              <a:rPr lang="ru-RU" sz="1800" dirty="0" smtClean="0"/>
              <a:t>), который проектировала компания Кана, осуществлялось при техническом содействии итальянской фирмы RIV.</a:t>
            </a:r>
          </a:p>
          <a:p>
            <a:r>
              <a:rPr lang="ru-RU" sz="1800" dirty="0" smtClean="0">
                <a:hlinkClick r:id="rId10" tooltip="Сталинградский тракторный завод"/>
              </a:rPr>
              <a:t>Сталинградский тракторный завод</a:t>
            </a:r>
            <a:r>
              <a:rPr lang="ru-RU" sz="1800" dirty="0" smtClean="0"/>
              <a:t>, построенный по проекту Кана в 1930 году, был изначально сооружен в США, а затем был размонтирован, перевезен в СССР и собран под наблюдением американских инженеров. Он был оснащен оборудованием более чем 80 американских машиностроительных компаний и нескольких немецких фирм.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Цена достижений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4267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Какие же </a:t>
            </a:r>
            <a:r>
              <a:rPr lang="ru-RU" sz="1800" b="1" dirty="0" smtClean="0"/>
              <a:t>ресурсы использовало </a:t>
            </a:r>
            <a:r>
              <a:rPr lang="ru-RU" sz="1800" dirty="0" smtClean="0"/>
              <a:t>правительство для достижения столь грандиозных целей?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u="sng" dirty="0" smtClean="0"/>
              <a:t>Главный источник </a:t>
            </a:r>
            <a:r>
              <a:rPr lang="ru-RU" sz="1800" dirty="0" smtClean="0"/>
              <a:t>– « внутренние накопления», которые появлялись за счёт </a:t>
            </a:r>
            <a:r>
              <a:rPr lang="ru-RU" sz="1800" b="1" dirty="0" smtClean="0"/>
              <a:t>крайнего аскетизма </a:t>
            </a:r>
            <a:r>
              <a:rPr lang="ru-RU" sz="1800" dirty="0" smtClean="0"/>
              <a:t>жизни людей. Зарплата не позволяла рабочему покупать мясные продукты, сливочное масло. Белый хлеб. На жилье тоже </a:t>
            </a:r>
            <a:r>
              <a:rPr lang="ru-RU" sz="1800" b="1" dirty="0" smtClean="0"/>
              <a:t>экономили –</a:t>
            </a:r>
            <a:r>
              <a:rPr lang="ru-RU" sz="1800" dirty="0" smtClean="0"/>
              <a:t> рабочие жили в бараках, а иногда и в полуземлянках.</a:t>
            </a:r>
          </a:p>
          <a:p>
            <a:pPr>
              <a:buNone/>
            </a:pPr>
            <a:r>
              <a:rPr lang="ru-RU" sz="1800" u="sng" dirty="0" smtClean="0"/>
              <a:t> Вторым источником </a:t>
            </a:r>
            <a:r>
              <a:rPr lang="ru-RU" sz="1800" dirty="0" smtClean="0"/>
              <a:t>поступлений золота в казну – а оборудование западные фирмы продавали только за золото -  стала </a:t>
            </a:r>
            <a:r>
              <a:rPr lang="ru-RU" sz="1800" b="1" dirty="0" smtClean="0"/>
              <a:t>продажа за рубеж леса, меха, предметов искусства, в т. ч.  и картин  из Эрмитажа  , конечно, зерна. </a:t>
            </a:r>
          </a:p>
          <a:p>
            <a:pPr>
              <a:buNone/>
            </a:pPr>
            <a:r>
              <a:rPr lang="ru-RU" sz="1800" dirty="0" smtClean="0"/>
              <a:t> Именно для вывоза зерна и необходима была коллективизация и ликвидация частных хозяйств.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u="sng" dirty="0" smtClean="0"/>
              <a:t>Третьим источником </a:t>
            </a:r>
            <a:r>
              <a:rPr lang="ru-RU" sz="1800" b="1" dirty="0" smtClean="0"/>
              <a:t>послужил труд заключённых</a:t>
            </a:r>
            <a:r>
              <a:rPr lang="ru-RU" sz="1800" dirty="0" smtClean="0"/>
              <a:t>, которых отправляли  на стройки в качестве бесплатной рабочей силы. </a:t>
            </a:r>
          </a:p>
          <a:p>
            <a:pPr>
              <a:buNone/>
            </a:pPr>
            <a:r>
              <a:rPr lang="ru-RU" sz="1800" dirty="0" smtClean="0"/>
              <a:t>Поскольку </a:t>
            </a:r>
            <a:r>
              <a:rPr lang="ru-RU" sz="1800" dirty="0" smtClean="0">
                <a:hlinkClick r:id="rId2" tooltip="Инвестиции"/>
              </a:rPr>
              <a:t>капиталовложения</a:t>
            </a:r>
            <a:r>
              <a:rPr lang="ru-RU" sz="1800" dirty="0" smtClean="0"/>
              <a:t> в тяжёлую индустрию почти сразу превысили ранее запланированную сумму и продолжали расти, была резко увеличена </a:t>
            </a:r>
            <a:r>
              <a:rPr lang="ru-RU" sz="1800" b="1" dirty="0" smtClean="0"/>
              <a:t>денежна</a:t>
            </a:r>
            <a:r>
              <a:rPr lang="ru-RU" sz="1800" dirty="0" smtClean="0"/>
              <a:t>я </a:t>
            </a:r>
            <a:r>
              <a:rPr lang="ru-RU" sz="1800" dirty="0" smtClean="0">
                <a:hlinkClick r:id="rId3" tooltip="Эмиссия денег"/>
              </a:rPr>
              <a:t>эмиссия</a:t>
            </a:r>
            <a:r>
              <a:rPr lang="ru-RU" sz="1800" dirty="0" smtClean="0"/>
              <a:t> (то </a:t>
            </a:r>
            <a:r>
              <a:rPr lang="ru-RU" sz="1800" b="1" dirty="0" smtClean="0"/>
              <a:t>есть печать бумажных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4" tooltip="Деньги"/>
              </a:rPr>
              <a:t>денег</a:t>
            </a:r>
            <a:r>
              <a:rPr lang="ru-RU" sz="1800" dirty="0" smtClean="0"/>
              <a:t>), и в течение всей первой пятилетки рост </a:t>
            </a:r>
            <a:r>
              <a:rPr lang="ru-RU" sz="1800" dirty="0" smtClean="0">
                <a:hlinkClick r:id="rId5" tooltip="Денежная масса"/>
              </a:rPr>
              <a:t>денежной массы</a:t>
            </a:r>
            <a:r>
              <a:rPr lang="ru-RU" sz="1800" dirty="0" smtClean="0"/>
              <a:t> в обращении более чем в два раза опережал рост производства </a:t>
            </a:r>
            <a:r>
              <a:rPr lang="ru-RU" sz="1800" dirty="0" smtClean="0">
                <a:hlinkClick r:id="rId6" tooltip="Потребность"/>
              </a:rPr>
              <a:t>предметов потребления</a:t>
            </a:r>
            <a:r>
              <a:rPr lang="ru-RU" sz="1800" dirty="0" smtClean="0"/>
              <a:t>, что привело к </a:t>
            </a:r>
            <a:r>
              <a:rPr lang="ru-RU" sz="1800" dirty="0" smtClean="0">
                <a:hlinkClick r:id="rId7" tooltip="Инфляция"/>
              </a:rPr>
              <a:t>росту цен</a:t>
            </a:r>
            <a:r>
              <a:rPr lang="ru-RU" sz="1800" dirty="0" smtClean="0"/>
              <a:t> и </a:t>
            </a:r>
            <a:r>
              <a:rPr lang="ru-RU" sz="1800" dirty="0" smtClean="0">
                <a:hlinkClick r:id="rId8" tooltip="Товарный дефицит в СССР"/>
              </a:rPr>
              <a:t>дефициту</a:t>
            </a:r>
            <a:r>
              <a:rPr lang="ru-RU" sz="1800" dirty="0" smtClean="0"/>
              <a:t> потребительских товаров.. </a:t>
            </a:r>
            <a:endParaRPr lang="ru-RU" sz="1800" dirty="0"/>
          </a:p>
        </p:txBody>
      </p:sp>
      <p:pic>
        <p:nvPicPr>
          <p:cNvPr id="20482" name="Picture 2" descr="C:\Users\Семен\Desktop\Screenshot_1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4495800"/>
            <a:ext cx="4267200" cy="2362200"/>
          </a:xfrm>
          <a:prstGeom prst="rect">
            <a:avLst/>
          </a:prstGeom>
          <a:noFill/>
        </p:spPr>
      </p:pic>
      <p:pic>
        <p:nvPicPr>
          <p:cNvPr id="20483" name="Picture 3" descr="C:\Users\Семен\Desktop\unnamed (3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4256485"/>
            <a:ext cx="3810000" cy="2601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1123</Words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Индустриализация в СССР</vt:lpstr>
      <vt:lpstr>«Год Великого перелома»</vt:lpstr>
      <vt:lpstr>« Чистка партийных рядов»</vt:lpstr>
      <vt:lpstr>Задачи и планы индустриализации </vt:lpstr>
      <vt:lpstr>Задачи и планы индустриализации</vt:lpstr>
      <vt:lpstr>Темпы индустриализации</vt:lpstr>
      <vt:lpstr>Великие стройки</vt:lpstr>
      <vt:lpstr>Сотрудничество с зарубежными фирмами</vt:lpstr>
      <vt:lpstr>Цена достижений </vt:lpstr>
      <vt:lpstr>Вторая пятилетка 1933- 1937 годы</vt:lpstr>
      <vt:lpstr>Кадры решают всё!</vt:lpstr>
      <vt:lpstr>Итоги двух пятилеток</vt:lpstr>
      <vt:lpstr>Вопрос об окончании индустриализации в СССР</vt:lpstr>
      <vt:lpstr>Энтузиазм и вера</vt:lpstr>
      <vt:lpstr> Становление Административно – командной экономической системы.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Индустриализация в СССР</dc:title>
  <dc:creator>Семен</dc:creator>
  <cp:lastModifiedBy>Семен</cp:lastModifiedBy>
  <cp:revision>26</cp:revision>
  <dcterms:created xsi:type="dcterms:W3CDTF">2021-04-17T02:14:10Z</dcterms:created>
  <dcterms:modified xsi:type="dcterms:W3CDTF">2021-04-17T09:08:23Z</dcterms:modified>
</cp:coreProperties>
</file>