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9F%D0%BE%D0%BC%D0%B5%D1%89%D0%B8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5867400" cy="1447799"/>
          </a:xfrm>
        </p:spPr>
        <p:txBody>
          <a:bodyPr/>
          <a:lstStyle/>
          <a:p>
            <a:r>
              <a:rPr lang="ru-RU" dirty="0" smtClean="0"/>
              <a:t>Золотой век дворянства в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6400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История 8 класс</a:t>
            </a:r>
            <a:endParaRPr lang="ru-RU" dirty="0"/>
          </a:p>
        </p:txBody>
      </p:sp>
      <p:pic>
        <p:nvPicPr>
          <p:cNvPr id="1027" name="Picture 3" descr="C:\Users\Семен\Desktop\0008-01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81000"/>
            <a:ext cx="2667000" cy="3458804"/>
          </a:xfrm>
          <a:prstGeom prst="rect">
            <a:avLst/>
          </a:prstGeom>
          <a:noFill/>
        </p:spPr>
      </p:pic>
      <p:pic>
        <p:nvPicPr>
          <p:cNvPr id="1028" name="Picture 4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49901"/>
            <a:ext cx="2447925" cy="3708099"/>
          </a:xfrm>
          <a:prstGeom prst="rect">
            <a:avLst/>
          </a:prstGeom>
          <a:noFill/>
        </p:spPr>
      </p:pic>
      <p:pic>
        <p:nvPicPr>
          <p:cNvPr id="1029" name="Picture 5" descr="C:\Users\Семен\Desktop\unname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600200"/>
            <a:ext cx="3014216" cy="3276600"/>
          </a:xfrm>
          <a:prstGeom prst="rect">
            <a:avLst/>
          </a:prstGeom>
          <a:noFill/>
        </p:spPr>
      </p:pic>
      <p:pic>
        <p:nvPicPr>
          <p:cNvPr id="1030" name="Picture 6" descr="C:\Users\Семен\Desktop\f34dc6e6b4fca8e93d030ac59a6092c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590800"/>
            <a:ext cx="2460625" cy="3509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Золотой век российского дворянства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4114800" cy="541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/>
              <a:t> Василий Осипович Ключевский, русский историк </a:t>
            </a:r>
            <a:r>
              <a:rPr lang="en-US" sz="1800" dirty="0" smtClean="0"/>
              <a:t>XIX </a:t>
            </a:r>
            <a:r>
              <a:rPr lang="ru-RU" sz="1800" dirty="0" smtClean="0"/>
              <a:t>века говорил, что вместо крепостного права в </a:t>
            </a:r>
            <a:r>
              <a:rPr lang="ru-RU" sz="1800" b="1" u="sng" dirty="0" smtClean="0"/>
              <a:t>России в </a:t>
            </a:r>
            <a:r>
              <a:rPr lang="en-US" sz="1800" b="1" u="sng" dirty="0" smtClean="0"/>
              <a:t>XVIII </a:t>
            </a:r>
            <a:r>
              <a:rPr lang="ru-RU" sz="1800" b="1" u="sng" dirty="0" smtClean="0"/>
              <a:t>веке царило крепостное бесправие.</a:t>
            </a:r>
            <a:r>
              <a:rPr lang="ru-RU" sz="1800" dirty="0" smtClean="0"/>
              <a:t> Государство перестало вмешиваться  и регулировать степень  прав и обязанностей двух сословий: дворян и крестьян. Вместо  этого </a:t>
            </a:r>
            <a:r>
              <a:rPr lang="ru-RU" sz="1800" u="sng" dirty="0" smtClean="0"/>
              <a:t>крестьяне потеряли последние </a:t>
            </a:r>
            <a:r>
              <a:rPr lang="ru-RU" sz="1800" u="sng" dirty="0" smtClean="0"/>
              <a:t>признаки «правоспособного </a:t>
            </a:r>
            <a:r>
              <a:rPr lang="ru-RU" sz="1800" u="sng" dirty="0" smtClean="0"/>
              <a:t>лица». </a:t>
            </a:r>
          </a:p>
          <a:p>
            <a:pPr>
              <a:buNone/>
            </a:pPr>
            <a:r>
              <a:rPr lang="ru-RU" sz="1800" dirty="0" smtClean="0"/>
              <a:t>Дворянство распоряжалось крестьянами как своим имуществом, продавая и проигрывая в карты. Защиты крестьянин не мог найти ни у кого. </a:t>
            </a:r>
          </a:p>
          <a:p>
            <a:pPr>
              <a:buNone/>
            </a:pPr>
            <a:r>
              <a:rPr lang="ru-RU" sz="1800" dirty="0" smtClean="0"/>
              <a:t> Но и помещики превращались в разгильдяев и распущенных ленивцев, постепенно деградируя.</a:t>
            </a:r>
          </a:p>
          <a:p>
            <a:pPr>
              <a:buNone/>
            </a:pPr>
            <a:r>
              <a:rPr lang="ru-RU" sz="1800" u="sng" dirty="0" smtClean="0"/>
              <a:t>Дармовой труд крестьян развращал дворянство и губил его.</a:t>
            </a:r>
            <a:endParaRPr lang="ru-RU" sz="1800" u="sng" dirty="0"/>
          </a:p>
        </p:txBody>
      </p:sp>
      <p:pic>
        <p:nvPicPr>
          <p:cNvPr id="9218" name="Picture 2" descr="C:\Users\Семен\Desktop\147800071513653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1" y="3526559"/>
            <a:ext cx="4267200" cy="3353954"/>
          </a:xfrm>
          <a:prstGeom prst="rect">
            <a:avLst/>
          </a:prstGeom>
          <a:noFill/>
        </p:spPr>
      </p:pic>
      <p:pic>
        <p:nvPicPr>
          <p:cNvPr id="9219" name="Picture 3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838200"/>
            <a:ext cx="2762250" cy="312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57800"/>
          </a:xfrm>
        </p:spPr>
        <p:txBody>
          <a:bodyPr/>
          <a:lstStyle/>
          <a:p>
            <a:r>
              <a:rPr lang="ru-RU" dirty="0" smtClean="0"/>
              <a:t> Знать материал по теме « Золотой век дворянства в России». </a:t>
            </a:r>
          </a:p>
          <a:p>
            <a:r>
              <a:rPr lang="ru-RU" dirty="0" smtClean="0"/>
              <a:t> Уметь давать определения: </a:t>
            </a:r>
          </a:p>
          <a:p>
            <a:r>
              <a:rPr lang="ru-RU" dirty="0" smtClean="0"/>
              <a:t>Урочные лета, заповедные лета, крепостное право, барщина, оброк, поместье, пожилое.</a:t>
            </a:r>
          </a:p>
          <a:p>
            <a:r>
              <a:rPr lang="ru-RU" dirty="0" smtClean="0"/>
              <a:t>Знать этапы закрепощения крестьянства в </a:t>
            </a:r>
            <a:r>
              <a:rPr lang="ru-RU" dirty="0" smtClean="0"/>
              <a:t>России </a:t>
            </a:r>
            <a:r>
              <a:rPr lang="ru-RU" smtClean="0"/>
              <a:t>по датам!!!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дворянского сословия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5257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Слово « дворянин» первоначально означало «человек с княжеского двора», « придворный». </a:t>
            </a:r>
          </a:p>
          <a:p>
            <a:pPr>
              <a:buNone/>
            </a:pPr>
            <a:r>
              <a:rPr lang="ru-RU" sz="1800" b="1" dirty="0" smtClean="0"/>
              <a:t>Дворяне брались на службу князем </a:t>
            </a:r>
            <a:r>
              <a:rPr lang="ru-RU" sz="1800" dirty="0" smtClean="0"/>
              <a:t>для выполнения различных административных, судебных и иных поручений. Это был </a:t>
            </a:r>
            <a:r>
              <a:rPr lang="ru-RU" sz="1800" b="1" dirty="0" smtClean="0"/>
              <a:t>низший слой знати, </a:t>
            </a:r>
            <a:r>
              <a:rPr lang="ru-RU" sz="1800" dirty="0" smtClean="0"/>
              <a:t>непосредственно связанный  </a:t>
            </a:r>
            <a:r>
              <a:rPr lang="ru-RU" sz="1800" b="1" dirty="0" smtClean="0"/>
              <a:t>с </a:t>
            </a:r>
            <a:r>
              <a:rPr lang="ru-RU" sz="1800" dirty="0" smtClean="0"/>
              <a:t>князем </a:t>
            </a:r>
            <a:r>
              <a:rPr lang="ru-RU" sz="1800" b="1" dirty="0" smtClean="0"/>
              <a:t>.   Высшим слоем было боярство</a:t>
            </a:r>
            <a:r>
              <a:rPr lang="ru-RU" sz="1800" dirty="0" smtClean="0"/>
              <a:t>, владевшее огромными земельными вотчинами на правах наследования.  </a:t>
            </a:r>
          </a:p>
          <a:p>
            <a:pPr>
              <a:buNone/>
            </a:pPr>
            <a:r>
              <a:rPr lang="ru-RU" sz="1800" dirty="0" smtClean="0"/>
              <a:t> Князья, боровшиеся с боярством, опирались на своих « служилых людей», </a:t>
            </a:r>
            <a:r>
              <a:rPr lang="ru-RU" sz="1800" b="1" dirty="0" smtClean="0"/>
              <a:t>поэтому С XIV века дворяне стали получать за службу землю: </a:t>
            </a:r>
            <a:r>
              <a:rPr lang="ru-RU" sz="1800" dirty="0" smtClean="0"/>
              <a:t>появился класс землевладельцев — </a:t>
            </a:r>
            <a:r>
              <a:rPr lang="ru-RU" sz="1800" dirty="0" smtClean="0">
                <a:hlinkClick r:id="rId2" tooltip="Помещик"/>
              </a:rPr>
              <a:t>помещиков</a:t>
            </a:r>
            <a:r>
              <a:rPr lang="ru-RU" sz="1800" dirty="0" smtClean="0"/>
              <a:t>. Позже им была разрешена покупка земли. Земля давалась сразу с крестьянами, которые и обеспечивали семью помещика всем необходимым для несения службы</a:t>
            </a:r>
            <a:r>
              <a:rPr lang="ru-RU" sz="1800" b="1" dirty="0" smtClean="0"/>
              <a:t>.  Так складывалось поместное войско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C:\Users\Семен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38200"/>
            <a:ext cx="2400300" cy="3421704"/>
          </a:xfrm>
          <a:prstGeom prst="rect">
            <a:avLst/>
          </a:prstGeom>
          <a:noFill/>
        </p:spPr>
      </p:pic>
      <p:pic>
        <p:nvPicPr>
          <p:cNvPr id="2051" name="Picture 3" descr="C:\Users\Семен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657600"/>
            <a:ext cx="2047875" cy="3077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Дворянство и крепостное право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52578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 </a:t>
            </a:r>
            <a:r>
              <a:rPr lang="ru-RU" sz="1800" b="1" u="sng" dirty="0" smtClean="0"/>
              <a:t>Иван </a:t>
            </a:r>
            <a:r>
              <a:rPr lang="en-US" sz="1800" b="1" u="sng" dirty="0" smtClean="0"/>
              <a:t>III </a:t>
            </a:r>
            <a:r>
              <a:rPr lang="ru-RU" sz="1800" u="sng" dirty="0" smtClean="0"/>
              <a:t>, Государь Всея Руси</a:t>
            </a:r>
            <a:r>
              <a:rPr lang="ru-RU" sz="1800" dirty="0" smtClean="0"/>
              <a:t> , раздал большое количество земель дворянскому ополчению, когда сломил новгородское боярство. На местах бывших вотчин возникло множество мелких поместий, где крестьянам жилось тяжко, так как дворяне увеличивали оброк и барщину. Но при этом </a:t>
            </a:r>
            <a:r>
              <a:rPr lang="ru-RU" sz="1800" b="1" dirty="0" smtClean="0"/>
              <a:t>дворяне – помещики почти постоянно находились в военных походах или смотрах, куда являлись « </a:t>
            </a:r>
            <a:r>
              <a:rPr lang="ru-RU" sz="1800" b="1" dirty="0" err="1" smtClean="0"/>
              <a:t>конно</a:t>
            </a:r>
            <a:r>
              <a:rPr lang="ru-RU" sz="1800" b="1" dirty="0" smtClean="0"/>
              <a:t>, людно и </a:t>
            </a:r>
            <a:r>
              <a:rPr lang="ru-RU" sz="1800" b="1" dirty="0" err="1" smtClean="0"/>
              <a:t>оружно</a:t>
            </a:r>
            <a:r>
              <a:rPr lang="ru-RU" sz="1800" b="1" dirty="0" smtClean="0"/>
              <a:t>».  </a:t>
            </a:r>
          </a:p>
          <a:p>
            <a:pPr>
              <a:buNone/>
            </a:pPr>
            <a:r>
              <a:rPr lang="ru-RU" sz="1800" dirty="0" smtClean="0"/>
              <a:t> Поместье передавалось детям при условии несения военной службы государям. </a:t>
            </a:r>
          </a:p>
          <a:p>
            <a:pPr>
              <a:buNone/>
            </a:pPr>
            <a:r>
              <a:rPr lang="ru-RU" sz="1800" b="1" dirty="0" smtClean="0"/>
              <a:t>Дворянство становится военной опорой Московских государей. </a:t>
            </a:r>
            <a:r>
              <a:rPr lang="ru-RU" sz="1800" dirty="0" smtClean="0"/>
              <a:t>Все завоёванные земли цари  раздают в виде поместий дворянам,  укрепляя в этих землях свою власть. </a:t>
            </a:r>
          </a:p>
          <a:p>
            <a:pPr>
              <a:buNone/>
            </a:pPr>
            <a:r>
              <a:rPr lang="ru-RU" sz="1800" dirty="0" smtClean="0"/>
              <a:t> Но постоянное увеличение поборов с крестьян заставляло их уходить от помещиков на свободные земли. </a:t>
            </a:r>
          </a:p>
          <a:p>
            <a:pPr>
              <a:buNone/>
            </a:pPr>
            <a:r>
              <a:rPr lang="ru-RU" sz="1800" dirty="0" smtClean="0"/>
              <a:t>Дворяне все настойчивее требовали от великого князя расширения своих прав относительно свободы крестьян.</a:t>
            </a:r>
            <a:endParaRPr lang="ru-RU" sz="1800" dirty="0"/>
          </a:p>
        </p:txBody>
      </p:sp>
      <p:pic>
        <p:nvPicPr>
          <p:cNvPr id="3074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85800"/>
            <a:ext cx="2286000" cy="3200400"/>
          </a:xfrm>
          <a:prstGeom prst="rect">
            <a:avLst/>
          </a:prstGeom>
          <a:noFill/>
        </p:spPr>
      </p:pic>
      <p:pic>
        <p:nvPicPr>
          <p:cNvPr id="3075" name="Picture 3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3391" y="3962400"/>
            <a:ext cx="371060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Дворянство и крепостное право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26670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1800" b="1" dirty="0" smtClean="0"/>
              <a:t>Судебник 14</a:t>
            </a:r>
            <a:r>
              <a:rPr lang="ru-RU" sz="1800" dirty="0" smtClean="0"/>
              <a:t>97 года впервые вводит ограничения перехода крестьян на другие земли – Юрьев день и </a:t>
            </a:r>
            <a:r>
              <a:rPr lang="ru-RU" sz="1800" b="1" dirty="0" smtClean="0"/>
              <a:t>пожилое</a:t>
            </a:r>
            <a:r>
              <a:rPr lang="ru-RU" sz="1800" dirty="0" smtClean="0"/>
              <a:t> – плату за уход от помещика. Это положило начало </a:t>
            </a:r>
            <a:r>
              <a:rPr lang="ru-RU" sz="1800" b="1" dirty="0" smtClean="0"/>
              <a:t>прикреплению крестьян к помещичьей земле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Судебник Ивана </a:t>
            </a:r>
            <a:r>
              <a:rPr lang="en-US" sz="1800" dirty="0" smtClean="0"/>
              <a:t>IV </a:t>
            </a:r>
            <a:r>
              <a:rPr lang="ru-RU" sz="1800" dirty="0" smtClean="0"/>
              <a:t> в 1550 году увеличивает  «пожилое», а в 1581 году Иван Грозный отменяет право перехода крестьян. ( « </a:t>
            </a:r>
            <a:r>
              <a:rPr lang="ru-RU" sz="1800" b="1" dirty="0" smtClean="0"/>
              <a:t>заповедные лета</a:t>
            </a:r>
            <a:r>
              <a:rPr lang="ru-RU" sz="1800" dirty="0" smtClean="0"/>
              <a:t>»). </a:t>
            </a:r>
          </a:p>
          <a:p>
            <a:pPr>
              <a:buNone/>
            </a:pPr>
            <a:r>
              <a:rPr lang="ru-RU" sz="1800" dirty="0" smtClean="0"/>
              <a:t>И в 1597 году царским указом устанавливается срок сыска беглых крестьян. Он составил  пять лет. Через 15 лет срок сыска и возврата «беглых» составил уже 15 лет. </a:t>
            </a:r>
            <a:r>
              <a:rPr lang="ru-RU" sz="1800" b="1" dirty="0" smtClean="0"/>
              <a:t>( урочные  лета</a:t>
            </a:r>
            <a:r>
              <a:rPr lang="ru-RU" sz="1800" dirty="0" smtClean="0"/>
              <a:t>)</a:t>
            </a:r>
          </a:p>
          <a:p>
            <a:pPr>
              <a:buNone/>
            </a:pPr>
            <a:r>
              <a:rPr lang="ru-RU" sz="1800" b="1" dirty="0" smtClean="0"/>
              <a:t> Так Государство защищало интересы помещиков за счёт крестьян.</a:t>
            </a:r>
            <a:endParaRPr lang="ru-RU" sz="1800" b="1" dirty="0"/>
          </a:p>
        </p:txBody>
      </p:sp>
      <p:pic>
        <p:nvPicPr>
          <p:cNvPr id="10242" name="Picture 2" descr="C:\Users\Семен\Desktop\KMO_159605_00005_1_t218_134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76600"/>
            <a:ext cx="61468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Дворянство и крепостное право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762000"/>
            <a:ext cx="4648200" cy="586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 </a:t>
            </a:r>
            <a:r>
              <a:rPr lang="ru-RU" sz="1800" dirty="0" smtClean="0"/>
              <a:t>Наконец </a:t>
            </a:r>
            <a:r>
              <a:rPr lang="ru-RU" sz="1800" b="1" u="sng" dirty="0" smtClean="0"/>
              <a:t>Соборное уложение 1649 года полностью отменяет срок давности сыска крестьян, и термин «урочные </a:t>
            </a:r>
            <a:r>
              <a:rPr lang="ru-RU" sz="1800" dirty="0" smtClean="0"/>
              <a:t>лета» уже больше не упоминается в русском законодательстве. Теперь убежавших крестьян </a:t>
            </a:r>
            <a:r>
              <a:rPr lang="ru-RU" sz="1800" b="1" dirty="0" smtClean="0"/>
              <a:t>помещики могли отыскивать бессрочно и возвращать </a:t>
            </a:r>
            <a:r>
              <a:rPr lang="ru-RU" sz="1800" dirty="0" smtClean="0"/>
              <a:t>их в свои имения на законных основаниях. </a:t>
            </a:r>
          </a:p>
          <a:p>
            <a:pPr>
              <a:buNone/>
            </a:pPr>
            <a:r>
              <a:rPr lang="ru-RU" sz="1800" dirty="0" smtClean="0"/>
              <a:t> Но дворянство в </a:t>
            </a:r>
            <a:r>
              <a:rPr lang="en-US" sz="1800" dirty="0" smtClean="0"/>
              <a:t>XVI – </a:t>
            </a:r>
            <a:r>
              <a:rPr lang="ru-RU" sz="1800" dirty="0" smtClean="0"/>
              <a:t>начале </a:t>
            </a:r>
            <a:r>
              <a:rPr lang="en-US" sz="1800" dirty="0" smtClean="0"/>
              <a:t>XVIII </a:t>
            </a:r>
            <a:r>
              <a:rPr lang="ru-RU" sz="1800" dirty="0" smtClean="0"/>
              <a:t>века отплачивало государству своей постоянной военной и государственной службой. </a:t>
            </a:r>
            <a:r>
              <a:rPr lang="ru-RU" sz="1800" b="1" dirty="0" smtClean="0"/>
              <a:t>Пётр Первый требовал от дворян являться на службу в 15 лет и начинать служить в чине рядового. </a:t>
            </a:r>
            <a:r>
              <a:rPr lang="ru-RU" sz="1800" dirty="0" smtClean="0"/>
              <a:t>Молодого дворянина звали «новик», он получал жалованье и через определённое время становился опытным офицером. За заслуги мог </a:t>
            </a:r>
            <a:r>
              <a:rPr lang="ru-RU" sz="1800" b="1" dirty="0" smtClean="0"/>
              <a:t>получить ещё земли с крестьянами – имение. </a:t>
            </a:r>
            <a:r>
              <a:rPr lang="ru-RU" sz="1800" b="1" u="sng" dirty="0" smtClean="0"/>
              <a:t>Служба была пожизненной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4098" name="Picture 2" descr="C:\Users\Семен\Desktop\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733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Наступление « Золотого века для дворян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53340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Эпоха дворцовых переворотов дала возможность дворянству  и особенно столичной гвардии очень </a:t>
            </a:r>
            <a:r>
              <a:rPr lang="ru-RU" sz="1800" b="1" dirty="0" smtClean="0"/>
              <a:t>сильно влиять на политику правящих особ.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Уже в 1731 </a:t>
            </a:r>
            <a:r>
              <a:rPr lang="ru-RU" sz="1800" b="1" dirty="0" smtClean="0"/>
              <a:t>году Анна Иоанновна</a:t>
            </a:r>
            <a:r>
              <a:rPr lang="ru-RU" sz="1800" dirty="0" smtClean="0"/>
              <a:t>, разорвала Кондиции,  видя, что гвардия ненавидит Верховный Тайный совет и поддерживает единодержавную правительницу. Но у </a:t>
            </a:r>
            <a:r>
              <a:rPr lang="ru-RU" sz="1800" u="sng" dirty="0" smtClean="0"/>
              <a:t>дворянства были свои расчёты</a:t>
            </a:r>
            <a:r>
              <a:rPr lang="ru-RU" sz="1800" dirty="0" smtClean="0"/>
              <a:t>. Тяготы своей службы дворяне переносили с трудом. </a:t>
            </a:r>
          </a:p>
          <a:p>
            <a:pPr>
              <a:buNone/>
            </a:pPr>
            <a:r>
              <a:rPr lang="ru-RU" sz="1800" dirty="0" smtClean="0"/>
              <a:t> Анна Иоанновна обязана была « отблагодарить» тех, кто помог ей утвердиться во власти. Она так и сделала.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 1731 году срок службы дворян был ограничен 25 годами. Для дворянских детей императрица открыла Шляхетский кадетский корпус, куда дворянские дети были записаны от рождения и к 16 годам они уже получали офицерский чин.  Оставалось служить лет 10-15.     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122" name="Picture 2" descr="C:\Users\Семен\Desktop\Louis_Caravaque,_Portrait_of_Empress_Anna_Ioannovna_(17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3505200" cy="4504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Наступление « Золотого века для дворян»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838200"/>
            <a:ext cx="40386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Политику дарения привилегий дворянству </a:t>
            </a:r>
            <a:r>
              <a:rPr lang="ru-RU" sz="1800" dirty="0" smtClean="0"/>
              <a:t>продолжила и Елизавета Петровна. </a:t>
            </a:r>
          </a:p>
          <a:p>
            <a:pPr>
              <a:buNone/>
            </a:pPr>
            <a:r>
              <a:rPr lang="ru-RU" sz="1800" dirty="0" smtClean="0"/>
              <a:t>В 1741 году она пожаловала всем участникам дворцового переворота земли и крестьян. Подтвердила, что иметь крепостных – привилегия исключительно дворян.  </a:t>
            </a:r>
            <a:r>
              <a:rPr lang="ru-RU" sz="1800" b="1" dirty="0" smtClean="0"/>
              <a:t>Елизавета  </a:t>
            </a:r>
            <a:r>
              <a:rPr lang="ru-RU" sz="1800" dirty="0" smtClean="0"/>
              <a:t>запретила наказывать дворян кнутом и розгами, а затем и вовсе  </a:t>
            </a:r>
            <a:r>
              <a:rPr lang="ru-RU" sz="1800" b="1" dirty="0" smtClean="0"/>
              <a:t>отменила смертную казнь для дворян.  </a:t>
            </a:r>
          </a:p>
          <a:p>
            <a:pPr>
              <a:buNone/>
            </a:pPr>
            <a:r>
              <a:rPr lang="ru-RU" sz="1800" b="1" dirty="0" smtClean="0"/>
              <a:t>Подушную подать с крестьян теперь разрешили собирать дворянину- помещику. </a:t>
            </a:r>
            <a:r>
              <a:rPr lang="ru-RU" sz="1800" dirty="0" smtClean="0"/>
              <a:t>Он мог применять к крестьянам любые карательные меры. </a:t>
            </a:r>
            <a:r>
              <a:rPr lang="ru-RU" sz="1800" b="1" dirty="0" smtClean="0"/>
              <a:t>Мог сам наказать крестьян за побег.</a:t>
            </a:r>
          </a:p>
          <a:p>
            <a:pPr>
              <a:buNone/>
            </a:pPr>
            <a:r>
              <a:rPr lang="ru-RU" sz="1800" b="1" dirty="0" smtClean="0"/>
              <a:t>В 1760 году Елизавета Петровна разрешила помещикам самим ссылать крестьян  в Сибирь и на каторгу.</a:t>
            </a:r>
            <a:endParaRPr lang="ru-RU" sz="1800" b="1" dirty="0"/>
          </a:p>
        </p:txBody>
      </p:sp>
      <p:pic>
        <p:nvPicPr>
          <p:cNvPr id="6146" name="Picture 2" descr="C:\Users\Семен\Desktop\Лейб-кампани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4572000" cy="3810000"/>
          </a:xfrm>
          <a:prstGeom prst="rect">
            <a:avLst/>
          </a:prstGeom>
          <a:noFill/>
        </p:spPr>
      </p:pic>
      <p:pic>
        <p:nvPicPr>
          <p:cNvPr id="6147" name="Picture 3" descr="C:\Users\Семен\Desktop\f7f9d5a6e9ab5a113d1b6fc9bf97334dcb0f24f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907002"/>
            <a:ext cx="2405063" cy="2950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Наступление « Золотого века для дворян»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5181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Но самым счастливым моментом для российского дворянства ста указ </a:t>
            </a:r>
            <a:r>
              <a:rPr lang="ru-RU" sz="1800" b="1" dirty="0" smtClean="0"/>
              <a:t>Петра </a:t>
            </a:r>
            <a:r>
              <a:rPr lang="en-US" sz="1800" b="1" dirty="0" smtClean="0"/>
              <a:t>III </a:t>
            </a:r>
            <a:r>
              <a:rPr lang="ru-RU" sz="1800" b="1" dirty="0" smtClean="0"/>
              <a:t> </a:t>
            </a:r>
            <a:r>
              <a:rPr lang="ru-RU" sz="1800" dirty="0" smtClean="0"/>
              <a:t>в 1762 году об </a:t>
            </a:r>
            <a:r>
              <a:rPr lang="ru-RU" sz="1800" u="sng" dirty="0" smtClean="0"/>
              <a:t>освобождении дворян от обязательной службы государству. </a:t>
            </a:r>
          </a:p>
          <a:p>
            <a:pPr>
              <a:buNone/>
            </a:pPr>
            <a:r>
              <a:rPr lang="ru-RU" sz="1800" dirty="0" smtClean="0"/>
              <a:t> Этот документ вошёл в историю как       </a:t>
            </a:r>
            <a:r>
              <a:rPr lang="ru-RU" sz="2000" b="1" dirty="0" smtClean="0"/>
              <a:t>«Манифест о вольности дворянской». 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Эти решения завершили формирование </a:t>
            </a:r>
            <a:r>
              <a:rPr lang="ru-RU" sz="2000" b="1" dirty="0" smtClean="0"/>
              <a:t>дворянства как особого благородного и привилегированного сословия.  </a:t>
            </a:r>
          </a:p>
          <a:p>
            <a:pPr>
              <a:buNone/>
            </a:pPr>
            <a:r>
              <a:rPr lang="ru-RU" sz="2000" dirty="0" smtClean="0"/>
              <a:t>У дворян было множество привилегий при почти полном отсутствии обязанностей. При этом </a:t>
            </a:r>
            <a:r>
              <a:rPr lang="ru-RU" sz="2000" b="1" dirty="0" smtClean="0"/>
              <a:t>крестьянство превратилось </a:t>
            </a:r>
            <a:r>
              <a:rPr lang="ru-RU" sz="2000" dirty="0" smtClean="0"/>
              <a:t>фактически </a:t>
            </a:r>
            <a:r>
              <a:rPr lang="ru-RU" sz="2000" b="1" dirty="0" smtClean="0"/>
              <a:t>в собственность </a:t>
            </a:r>
            <a:r>
              <a:rPr lang="ru-RU" sz="2000" dirty="0" smtClean="0"/>
              <a:t>дворян. 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Ни один правитель в </a:t>
            </a:r>
            <a:r>
              <a:rPr lang="en-US" sz="2000" dirty="0" smtClean="0"/>
              <a:t>XVIII </a:t>
            </a:r>
            <a:r>
              <a:rPr lang="ru-RU" sz="2000" dirty="0" smtClean="0"/>
              <a:t>веке не посмел ограничить права помещиков в отношении крестьянства. А </a:t>
            </a:r>
            <a:r>
              <a:rPr lang="ru-RU" sz="2000" u="sng" dirty="0" smtClean="0"/>
              <a:t>Екатерина Великая даже запретила указом 1767 года  крестьянам подавать жалобы на своих помещиков</a:t>
            </a:r>
            <a:r>
              <a:rPr lang="ru-RU" sz="2000" dirty="0" smtClean="0"/>
              <a:t>. За эту провинность была предусмотрена высылка в Сибирь.</a:t>
            </a:r>
            <a:endParaRPr lang="ru-RU" sz="2000" dirty="0"/>
          </a:p>
        </p:txBody>
      </p:sp>
      <p:pic>
        <p:nvPicPr>
          <p:cNvPr id="7170" name="Picture 2" descr="C:\Users\Семен\Desktop\thumb_24743_event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761999"/>
            <a:ext cx="3524250" cy="4518089"/>
          </a:xfrm>
          <a:prstGeom prst="rect">
            <a:avLst/>
          </a:prstGeom>
          <a:noFill/>
        </p:spPr>
      </p:pic>
      <p:pic>
        <p:nvPicPr>
          <p:cNvPr id="7171" name="Picture 3" descr="C:\Users\Семен\Desktop\7-fevralya-st-st-1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7037" y="3346185"/>
            <a:ext cx="2366963" cy="351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Золотой век российского дворянства.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46482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Одновременно с расширением привилегий дворянства крестьяне лишались последних прав.   </a:t>
            </a:r>
          </a:p>
          <a:p>
            <a:pPr>
              <a:buNone/>
            </a:pPr>
            <a:r>
              <a:rPr lang="ru-RU" sz="1800" dirty="0" smtClean="0"/>
              <a:t>В 1734 году им было запрещено заводить суконные  и винные  мануфактуры. </a:t>
            </a:r>
          </a:p>
          <a:p>
            <a:pPr>
              <a:buNone/>
            </a:pPr>
            <a:r>
              <a:rPr lang="ru-RU" sz="1800" dirty="0" smtClean="0"/>
              <a:t>В 1736 году крепостные, работавшие на заводах навсегда прикреплялись к заводу, как и их семьи.  Их стали называть « </a:t>
            </a:r>
            <a:r>
              <a:rPr lang="ru-RU" sz="1800" dirty="0" err="1" smtClean="0"/>
              <a:t>вечноотданные</a:t>
            </a:r>
            <a:r>
              <a:rPr lang="ru-RU" sz="1800" dirty="0" smtClean="0"/>
              <a:t>» крестьяне. </a:t>
            </a:r>
          </a:p>
          <a:p>
            <a:pPr>
              <a:buNone/>
            </a:pPr>
            <a:r>
              <a:rPr lang="ru-RU" sz="1800" b="1" dirty="0" smtClean="0"/>
              <a:t>Барщина</a:t>
            </a:r>
            <a:r>
              <a:rPr lang="ru-RU" sz="1800" dirty="0" smtClean="0"/>
              <a:t> ( работа на помещичьей земле) доходила  во второй половине </a:t>
            </a:r>
            <a:r>
              <a:rPr lang="en-US" sz="1800" dirty="0" smtClean="0"/>
              <a:t>XVIII </a:t>
            </a:r>
            <a:r>
              <a:rPr lang="ru-RU" sz="1800" dirty="0" smtClean="0"/>
              <a:t>века </a:t>
            </a:r>
            <a:r>
              <a:rPr lang="ru-RU" sz="1800" b="1" dirty="0" smtClean="0"/>
              <a:t>до шести дней в неделю</a:t>
            </a:r>
            <a:r>
              <a:rPr lang="ru-RU" sz="1800" dirty="0" smtClean="0"/>
              <a:t>. А Екатерина Великая разрешила помещикам забирать себе всю землю у крестьян и переводить их на помесячное содержание. </a:t>
            </a:r>
            <a:r>
              <a:rPr lang="ru-RU" sz="1800" b="1" dirty="0" smtClean="0"/>
              <a:t>Это фактически превращало крестьян в рабов. </a:t>
            </a:r>
          </a:p>
          <a:p>
            <a:pPr>
              <a:buNone/>
            </a:pPr>
            <a:r>
              <a:rPr lang="ru-RU" sz="1800" dirty="0" smtClean="0"/>
              <a:t> Несмотря на ненависть Екатерины к своему супругу Петру </a:t>
            </a:r>
            <a:r>
              <a:rPr lang="en-US" sz="1800" dirty="0" smtClean="0"/>
              <a:t>III </a:t>
            </a:r>
            <a:r>
              <a:rPr lang="ru-RU" sz="1800" dirty="0" smtClean="0"/>
              <a:t>, она оставила все его пожалования и даже раздала сама около 800 тысяч душ дворянам </a:t>
            </a:r>
            <a:endParaRPr lang="ru-RU" sz="1800" dirty="0"/>
          </a:p>
        </p:txBody>
      </p:sp>
      <p:pic>
        <p:nvPicPr>
          <p:cNvPr id="8194" name="Picture 2" descr="C:\Users\Семен\Desktop\ekaterina-II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09600"/>
            <a:ext cx="2468880" cy="3086100"/>
          </a:xfrm>
          <a:prstGeom prst="rect">
            <a:avLst/>
          </a:prstGeom>
          <a:noFill/>
        </p:spPr>
      </p:pic>
      <p:pic>
        <p:nvPicPr>
          <p:cNvPr id="8195" name="Picture 3" descr="C:\Users\Семен\Desktop\dda901fb63ec5504224913bedb9673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33800"/>
            <a:ext cx="4267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953</Words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Золотой век дворянства в России</vt:lpstr>
      <vt:lpstr>История дворянского сословия</vt:lpstr>
      <vt:lpstr>Дворянство и крепостное право</vt:lpstr>
      <vt:lpstr>Дворянство и крепостное право</vt:lpstr>
      <vt:lpstr>Дворянство и крепостное право</vt:lpstr>
      <vt:lpstr>Наступление « Золотого века для дворян»</vt:lpstr>
      <vt:lpstr>Наступление « Золотого века для дворян»</vt:lpstr>
      <vt:lpstr>Наступление « Золотого века для дворян»</vt:lpstr>
      <vt:lpstr>Золотой век российского дворянства.</vt:lpstr>
      <vt:lpstr>Золотой век российского дворянства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Золотой век дворянства в России</dc:title>
  <dc:creator>Семен</dc:creator>
  <cp:lastModifiedBy>Семен</cp:lastModifiedBy>
  <cp:revision>16</cp:revision>
  <dcterms:created xsi:type="dcterms:W3CDTF">2021-03-13T02:59:33Z</dcterms:created>
  <dcterms:modified xsi:type="dcterms:W3CDTF">2021-03-13T07:15:21Z</dcterms:modified>
</cp:coreProperties>
</file>