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Крымская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1853 – 1856 </a:t>
            </a:r>
            <a:r>
              <a:rPr lang="ru-RU" dirty="0" smtClean="0"/>
              <a:t>г.г. </a:t>
            </a:r>
            <a:r>
              <a:rPr lang="ru-RU" smtClean="0"/>
              <a:t>История 9 класс</a:t>
            </a:r>
            <a:endParaRPr lang="ru-RU" dirty="0"/>
          </a:p>
        </p:txBody>
      </p:sp>
      <p:pic>
        <p:nvPicPr>
          <p:cNvPr id="1026" name="Picture 2" descr="C:\Users\Семен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2514600" cy="3429000"/>
          </a:xfrm>
          <a:prstGeom prst="rect">
            <a:avLst/>
          </a:prstGeom>
          <a:noFill/>
        </p:spPr>
      </p:pic>
      <p:pic>
        <p:nvPicPr>
          <p:cNvPr id="1027" name="Picture 3" descr="C:\Users\Семен\Desktop\nahimov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4187716" cy="2362200"/>
          </a:xfrm>
          <a:prstGeom prst="rect">
            <a:avLst/>
          </a:prstGeom>
          <a:noFill/>
        </p:spPr>
      </p:pic>
      <p:pic>
        <p:nvPicPr>
          <p:cNvPr id="1028" name="Picture 4" descr="C:\Users\Семен\Desktop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2195775" cy="2682875"/>
          </a:xfrm>
          <a:prstGeom prst="rect">
            <a:avLst/>
          </a:prstGeom>
          <a:noFill/>
        </p:spPr>
      </p:pic>
      <p:pic>
        <p:nvPicPr>
          <p:cNvPr id="1029" name="Picture 5" descr="C:\Users\Семен\Desktop\regnum_picture_152464302452333_norm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657600"/>
            <a:ext cx="3337963" cy="3050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Герои Севастопольской обороны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48006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В конце августа 1855 года  начались самые ожесточённые бомбардировки Севастополя 800 орудий непрерывно  громили город, а  после захвата  Малахова кургана  оборона потеряла смысл. Севастополь пал. Кроме Севастополя были захвачены Керчь, </a:t>
            </a:r>
            <a:r>
              <a:rPr lang="ru-RU" sz="1800" dirty="0" err="1" smtClean="0"/>
              <a:t>Еникале</a:t>
            </a:r>
            <a:r>
              <a:rPr lang="ru-RU" sz="1800" dirty="0" smtClean="0"/>
              <a:t>, Анапа и </a:t>
            </a:r>
            <a:r>
              <a:rPr lang="ru-RU" sz="1800" dirty="0" err="1" smtClean="0"/>
              <a:t>Кинбурн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 В дни Крымской войны проявила себя первая </a:t>
            </a:r>
            <a:r>
              <a:rPr lang="ru-RU" sz="1800" b="1" dirty="0" smtClean="0"/>
              <a:t>сестра милосердия Даша Севастопольская. </a:t>
            </a:r>
            <a:r>
              <a:rPr lang="ru-RU" sz="1800" dirty="0" smtClean="0"/>
              <a:t>Она вытаскивала раненых с поля боя на руках, на свои средства оборудовала повозку для перевязки раненых. Не очень давно стало известно её </a:t>
            </a:r>
            <a:r>
              <a:rPr lang="ru-RU" sz="1800" dirty="0" smtClean="0"/>
              <a:t>имя: </a:t>
            </a:r>
            <a:r>
              <a:rPr lang="ru-RU" sz="1800" dirty="0" smtClean="0"/>
              <a:t>Дарья Михайлова. Ей было 18 лет.</a:t>
            </a:r>
          </a:p>
          <a:p>
            <a:pPr>
              <a:buNone/>
            </a:pPr>
            <a:r>
              <a:rPr lang="ru-RU" sz="1800" dirty="0" smtClean="0"/>
              <a:t> В Севастополе </a:t>
            </a:r>
            <a:r>
              <a:rPr lang="ru-RU" sz="1800" b="1" dirty="0" smtClean="0"/>
              <a:t>сражался и врач – хирург  Н. И.</a:t>
            </a:r>
            <a:r>
              <a:rPr lang="ru-RU" sz="1800" dirty="0" smtClean="0"/>
              <a:t> </a:t>
            </a:r>
            <a:r>
              <a:rPr lang="ru-RU" sz="1800" b="1" dirty="0" smtClean="0"/>
              <a:t>Пирогов</a:t>
            </a:r>
            <a:r>
              <a:rPr lang="ru-RU" sz="1800" dirty="0" smtClean="0"/>
              <a:t> . Он был главным хирургом осаждённого англо-французскими войсками города </a:t>
            </a:r>
            <a:r>
              <a:rPr lang="ru-RU" sz="1800" b="1" dirty="0" smtClean="0"/>
              <a:t>Севастополя</a:t>
            </a:r>
            <a:r>
              <a:rPr lang="ru-RU" sz="1800" dirty="0" smtClean="0"/>
              <a:t>. Оперируя раненых, </a:t>
            </a:r>
            <a:r>
              <a:rPr lang="ru-RU" sz="1800" b="1" dirty="0" smtClean="0"/>
              <a:t>Пирогов</a:t>
            </a:r>
            <a:r>
              <a:rPr lang="ru-RU" sz="1800" dirty="0" smtClean="0"/>
              <a:t> впервые в истории русской медицины применил гипсовую повязку, дав начало сберегательной тактике лечения ранений конечностей и избавив многих солдат и офицеров от ампутации.</a:t>
            </a:r>
            <a:endParaRPr lang="ru-RU" sz="1800" dirty="0"/>
          </a:p>
        </p:txBody>
      </p:sp>
      <p:pic>
        <p:nvPicPr>
          <p:cNvPr id="9218" name="Picture 2" descr="C:\Users\Семен\Desktop\affb6dc9315f25e4a25fbd100d141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038600"/>
            <a:ext cx="4093296" cy="2679700"/>
          </a:xfrm>
          <a:prstGeom prst="rect">
            <a:avLst/>
          </a:prstGeom>
          <a:noFill/>
        </p:spPr>
      </p:pic>
      <p:pic>
        <p:nvPicPr>
          <p:cNvPr id="9219" name="Picture 3" descr="C:\Users\Семен\Desktop\unname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3987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Парижский мир 1856 года Итоги войны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5105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Николай Первый скончался 1 февраля 1856 года. Сразу после его смерти  Россия согласилась на участие в мирной конференции, созванной в феврале </a:t>
            </a:r>
            <a:r>
              <a:rPr lang="ru-RU" sz="1800" b="1" dirty="0" smtClean="0"/>
              <a:t>1856 года </a:t>
            </a:r>
            <a:r>
              <a:rPr lang="ru-RU" sz="1800" dirty="0" smtClean="0"/>
              <a:t>в Париже. </a:t>
            </a:r>
          </a:p>
          <a:p>
            <a:pPr>
              <a:buNone/>
            </a:pPr>
            <a:r>
              <a:rPr lang="ru-RU" sz="1800" b="1" dirty="0" smtClean="0"/>
              <a:t> 18 марта </a:t>
            </a:r>
            <a:r>
              <a:rPr lang="ru-RU" sz="1800" dirty="0" smtClean="0"/>
              <a:t>был подписан мирный договор ( </a:t>
            </a:r>
            <a:r>
              <a:rPr lang="ru-RU" sz="1800" b="1" dirty="0" smtClean="0"/>
              <a:t>Парижский трактат), </a:t>
            </a:r>
            <a:r>
              <a:rPr lang="ru-RU" sz="1800" dirty="0" smtClean="0"/>
              <a:t>в соответствии с которым : </a:t>
            </a:r>
          </a:p>
          <a:p>
            <a:pPr>
              <a:buAutoNum type="arabicPeriod"/>
            </a:pPr>
            <a:r>
              <a:rPr lang="ru-RU" sz="1800" dirty="0" smtClean="0"/>
              <a:t>Все города и крепости возвращались России и Турции</a:t>
            </a:r>
          </a:p>
          <a:p>
            <a:pPr>
              <a:buAutoNum type="arabicPeriod"/>
            </a:pPr>
            <a:r>
              <a:rPr lang="ru-RU" sz="1800" dirty="0" smtClean="0"/>
              <a:t>Независимость и целостность Османской империи  гарантировалась европейскими державами – участницами конгресса  </a:t>
            </a:r>
          </a:p>
          <a:p>
            <a:pPr>
              <a:buAutoNum type="arabicPeriod"/>
            </a:pPr>
            <a:r>
              <a:rPr lang="ru-RU" sz="1800" b="1" u="sng" dirty="0" smtClean="0"/>
              <a:t>Чёрное море объявлялось </a:t>
            </a:r>
            <a:r>
              <a:rPr lang="ru-RU" sz="1800" b="1" u="sng" dirty="0" smtClean="0"/>
              <a:t>нейтральным для всех держав: </a:t>
            </a:r>
            <a:r>
              <a:rPr lang="ru-RU" sz="1800" b="1" u="sng" dirty="0" smtClean="0"/>
              <a:t>и </a:t>
            </a:r>
            <a:r>
              <a:rPr lang="ru-RU" sz="1800" b="1" u="sng" dirty="0" smtClean="0"/>
              <a:t>России и Турции  </a:t>
            </a:r>
            <a:r>
              <a:rPr lang="ru-RU" sz="1800" b="1" u="sng" dirty="0" smtClean="0"/>
              <a:t>запрещалось иметь здесь военный флот! </a:t>
            </a:r>
          </a:p>
          <a:p>
            <a:pPr>
              <a:buAutoNum type="arabicPeriod"/>
            </a:pPr>
            <a:r>
              <a:rPr lang="ru-RU" sz="1800" dirty="0" smtClean="0"/>
              <a:t> Сербия, Молдавия и Валахия переходили под верховную власть султана  </a:t>
            </a:r>
          </a:p>
          <a:p>
            <a:pPr>
              <a:buAutoNum type="arabicPeriod"/>
            </a:pPr>
            <a:r>
              <a:rPr lang="ru-RU" sz="1800" dirty="0" smtClean="0"/>
              <a:t>Забота о православных христианах переходила в руки европейских держав.</a:t>
            </a:r>
            <a:endParaRPr lang="ru-RU" sz="1800" dirty="0"/>
          </a:p>
        </p:txBody>
      </p:sp>
      <p:pic>
        <p:nvPicPr>
          <p:cNvPr id="10242" name="Picture 2" descr="C:\Users\Семен\Desktop\1605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62000"/>
            <a:ext cx="3638550" cy="2780892"/>
          </a:xfrm>
          <a:prstGeom prst="rect">
            <a:avLst/>
          </a:prstGeom>
          <a:noFill/>
        </p:spPr>
      </p:pic>
      <p:pic>
        <p:nvPicPr>
          <p:cNvPr id="10243" name="Picture 3" descr="C:\Users\Семен\Desktop\BtwmEZWCUAAtjY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86200"/>
            <a:ext cx="36229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Причины поражения России в  Крымской войне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58200" y="838200"/>
            <a:ext cx="2286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Семен\Desktop\unname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4064000" cy="3048000"/>
          </a:xfrm>
          <a:prstGeom prst="rect">
            <a:avLst/>
          </a:prstGeom>
          <a:noFill/>
        </p:spPr>
      </p:pic>
      <p:pic>
        <p:nvPicPr>
          <p:cNvPr id="11267" name="Picture 3" descr="C:\Users\Семен\Desktop\slide-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85800"/>
            <a:ext cx="4985163" cy="3276600"/>
          </a:xfrm>
          <a:prstGeom prst="rect">
            <a:avLst/>
          </a:prstGeom>
          <a:noFill/>
        </p:spPr>
      </p:pic>
      <p:pic>
        <p:nvPicPr>
          <p:cNvPr id="11268" name="Picture 4" descr="C:\Users\Семен\Desktop\img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81399"/>
            <a:ext cx="4238625" cy="3276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Значение Крымской войны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36576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b="1" u="sng" dirty="0" smtClean="0"/>
              <a:t>Война подвела вплотную к необходимости отмены крепостного права в России </a:t>
            </a:r>
          </a:p>
          <a:p>
            <a:pPr>
              <a:buNone/>
            </a:pPr>
            <a:r>
              <a:rPr lang="ru-RU" sz="1600" dirty="0" smtClean="0"/>
              <a:t>Осенью 1855 года в Петербурге по рукам ходила анонимная рукопись под названием «Дума русского во второй половине 1855 года». Автор (позже стало известно, что это был Петр Валуев, тогдашний курляндский губернатор, писал о грусти, которую вызывали у него сообщения о драматичной обороне Севастополя, а затем о сдаче этой крепости англичанам и французам — противникам России в Крымской войне. </a:t>
            </a:r>
          </a:p>
          <a:p>
            <a:pPr>
              <a:buNone/>
            </a:pPr>
            <a:r>
              <a:rPr lang="ru-RU" sz="1600" dirty="0" smtClean="0"/>
              <a:t>Но автор не просто грустил, он обличал вертикаль власти,  При такой централизации многочисленность форм контроля подавляет «сущность административной деятельности и обеспечивает всеобщую официальную ложь</a:t>
            </a:r>
            <a:r>
              <a:rPr lang="ru-RU" sz="1600" b="1" dirty="0" smtClean="0"/>
              <a:t>». «Сверху — блеск, внизу — гниль</a:t>
            </a:r>
            <a:r>
              <a:rPr lang="ru-RU" sz="1600" b="1" dirty="0" smtClean="0"/>
              <a:t>.» – такую характеристику дал Валуев николаевскому режиму.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Памятник затопленным кораблям. Севастополь</a:t>
            </a:r>
            <a:r>
              <a:rPr lang="ru-RU" sz="1600" b="1" dirty="0" smtClean="0"/>
              <a:t> </a:t>
            </a:r>
            <a:endParaRPr lang="ru-RU" sz="1600" b="1" u="sng" dirty="0"/>
          </a:p>
        </p:txBody>
      </p:sp>
      <p:pic>
        <p:nvPicPr>
          <p:cNvPr id="12290" name="Picture 2" descr="C:\Users\Семен\Desktop\sevastopol-pamyatnik0_1480346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3962400" cy="3243639"/>
          </a:xfrm>
          <a:prstGeom prst="rect">
            <a:avLst/>
          </a:prstGeom>
          <a:noFill/>
        </p:spPr>
      </p:pic>
      <p:pic>
        <p:nvPicPr>
          <p:cNvPr id="12291" name="Picture 3" descr="C:\Users\Семен\Desktop\EN_01268869_2039-1280x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987800" cy="2890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Параграф №10; уметь показывать на карте основные события Крымской войны, рассказывать о героях обороны Севастополя, итогах и значении Крымской войны для истории России.</a:t>
            </a:r>
          </a:p>
          <a:p>
            <a:pPr>
              <a:buNone/>
            </a:pPr>
            <a:r>
              <a:rPr lang="ru-RU" dirty="0" smtClean="0"/>
              <a:t> Можно посмотреть :</a:t>
            </a:r>
            <a:r>
              <a:rPr lang="en-US" dirty="0" smtClean="0"/>
              <a:t>https://www.youtube.com/watch?v=RiJ8L2goYJc</a:t>
            </a:r>
            <a:r>
              <a:rPr lang="ru-RU" dirty="0" smtClean="0"/>
              <a:t> ( проект Парфёнова Российская империя. </a:t>
            </a:r>
            <a:r>
              <a:rPr lang="ru-RU" smtClean="0"/>
              <a:t>Крымская война.)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Западное направление внешней политики Николая Первого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4419600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Николай Первый считал своей главной задачей спасти Россию от революционных потрясений, которые в это время происходили в Европе. Он в !848 году послал на подавление революции в </a:t>
            </a:r>
            <a:r>
              <a:rPr lang="ru-RU" sz="1800" dirty="0" err="1" smtClean="0"/>
              <a:t>Австро</a:t>
            </a:r>
            <a:r>
              <a:rPr lang="ru-RU" sz="1800" dirty="0" smtClean="0"/>
              <a:t> – </a:t>
            </a:r>
            <a:r>
              <a:rPr lang="ru-RU" sz="1800" dirty="0" err="1" smtClean="0"/>
              <a:t>венгрии</a:t>
            </a:r>
            <a:r>
              <a:rPr lang="ru-RU" sz="1800" dirty="0" smtClean="0"/>
              <a:t> 40 – тысячный корпус. В Российской империи тоже было неспокойно. В Польше вспыхивали восстания в 1830 -1831 годах и попытка восстания в  1848 – 1850  годах.  </a:t>
            </a:r>
          </a:p>
          <a:p>
            <a:pPr>
              <a:buNone/>
            </a:pPr>
            <a:r>
              <a:rPr lang="ru-RU" sz="1800" dirty="0" smtClean="0"/>
              <a:t>После раскрытия заговора многие поляки были сосланы в ссылку, в том числе и в Вятку.</a:t>
            </a:r>
          </a:p>
          <a:p>
            <a:pPr>
              <a:buNone/>
            </a:pPr>
            <a:r>
              <a:rPr lang="ru-RU" sz="1800" dirty="0" smtClean="0"/>
              <a:t>Николай, будучи верным членом « священного союза» всегда поддерживал европейские монархии против революционных выступлений. За это его прозвали « Жандарм Европы» </a:t>
            </a:r>
          </a:p>
          <a:p>
            <a:pPr>
              <a:buNone/>
            </a:pPr>
            <a:r>
              <a:rPr lang="ru-RU" sz="1800" b="1" dirty="0" smtClean="0"/>
              <a:t>Вверху – лидер восстания Т. </a:t>
            </a:r>
            <a:r>
              <a:rPr lang="ru-RU" sz="1800" b="1" dirty="0" err="1" smtClean="0"/>
              <a:t>Костюшко</a:t>
            </a:r>
            <a:endParaRPr lang="ru-RU" sz="1800" b="1" dirty="0"/>
          </a:p>
        </p:txBody>
      </p:sp>
      <p:pic>
        <p:nvPicPr>
          <p:cNvPr id="2050" name="Picture 2" descr="C:\Users\Семен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429000"/>
            <a:ext cx="3733800" cy="3114675"/>
          </a:xfrm>
          <a:prstGeom prst="rect">
            <a:avLst/>
          </a:prstGeom>
          <a:noFill/>
        </p:spPr>
      </p:pic>
      <p:pic>
        <p:nvPicPr>
          <p:cNvPr id="2051" name="Picture 3" descr="C:\Users\Семен\Desktop\Karl_G_Schweikart_-_Tadeusz_Kościuszko_(Öa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33400"/>
            <a:ext cx="2454275" cy="324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873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Восточное направление внешней политики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274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 Николай Первый, как и его бабка Екатерина Великая и брат Александр</a:t>
            </a:r>
            <a:r>
              <a:rPr lang="en-US" sz="1800" dirty="0" smtClean="0"/>
              <a:t> I </a:t>
            </a:r>
            <a:r>
              <a:rPr lang="ru-RU" sz="1800" dirty="0" smtClean="0"/>
              <a:t> желали получить выход в Средиземное море и укрепить влияние среди православных народов на Балканском полуострове. Это называлось « Решить Восточный вопрос». </a:t>
            </a:r>
          </a:p>
          <a:p>
            <a:pPr>
              <a:buNone/>
            </a:pPr>
            <a:r>
              <a:rPr lang="ru-RU" sz="1800" dirty="0" smtClean="0"/>
              <a:t> в 1826 – 1829 г. Николай выиграл </a:t>
            </a:r>
            <a:r>
              <a:rPr lang="en-US" sz="1800" dirty="0" smtClean="0"/>
              <a:t> </a:t>
            </a:r>
            <a:r>
              <a:rPr lang="ru-RU" sz="1800" dirty="0" err="1" smtClean="0"/>
              <a:t>Русско</a:t>
            </a:r>
            <a:r>
              <a:rPr lang="ru-RU" sz="1800" dirty="0" smtClean="0"/>
              <a:t> – иранскую войну и присоединил Восточную Армению в Закавказье. В 1828 – 1829 г. Прошла </a:t>
            </a:r>
            <a:r>
              <a:rPr lang="en-US" sz="1800" dirty="0" smtClean="0"/>
              <a:t> </a:t>
            </a:r>
            <a:r>
              <a:rPr lang="ru-RU" sz="1800" dirty="0" err="1" smtClean="0"/>
              <a:t>Русско</a:t>
            </a:r>
            <a:r>
              <a:rPr lang="ru-RU" sz="1800" dirty="0" smtClean="0"/>
              <a:t> – турецкая война, очень удачная для России. И в 1833 году по</a:t>
            </a:r>
            <a:r>
              <a:rPr lang="en-US" sz="1800" smtClean="0"/>
              <a:t> </a:t>
            </a:r>
            <a:r>
              <a:rPr lang="ru-RU" sz="1800" smtClean="0"/>
              <a:t> </a:t>
            </a:r>
            <a:r>
              <a:rPr lang="ru-RU" sz="1800" dirty="0" err="1" smtClean="0"/>
              <a:t>Ункяр</a:t>
            </a:r>
            <a:r>
              <a:rPr lang="ru-RU" sz="1800" dirty="0" smtClean="0"/>
              <a:t> – </a:t>
            </a:r>
            <a:r>
              <a:rPr lang="ru-RU" sz="1800" dirty="0" err="1" smtClean="0"/>
              <a:t>Искелесийскому</a:t>
            </a:r>
            <a:r>
              <a:rPr lang="ru-RU" sz="1800" dirty="0" smtClean="0"/>
              <a:t> договору Россия получила право исключительного прохода русских военных кораблей через Босфор и Дарданеллы. Это вдохновило Николая на окончательное решение « Восточного вопроса». </a:t>
            </a:r>
          </a:p>
          <a:p>
            <a:pPr>
              <a:buNone/>
            </a:pPr>
            <a:r>
              <a:rPr lang="ru-RU" sz="1800" dirty="0" smtClean="0"/>
              <a:t> Турция к тому времени действительно была слабым и отсталым государством. Николай называл её « Больным человеком»  </a:t>
            </a:r>
            <a:endParaRPr lang="ru-RU" sz="1800" dirty="0"/>
          </a:p>
        </p:txBody>
      </p:sp>
      <p:pic>
        <p:nvPicPr>
          <p:cNvPr id="3075" name="Picture 3" descr="C:\Users\Семен\Desktop\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352800"/>
            <a:ext cx="576727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и начало Крымской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48768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Поводом к войне стал </a:t>
            </a:r>
            <a:r>
              <a:rPr lang="ru-RU" sz="1800" b="1" dirty="0" smtClean="0"/>
              <a:t>« спор о святынях» </a:t>
            </a:r>
            <a:r>
              <a:rPr lang="ru-RU" sz="1800" dirty="0" smtClean="0"/>
              <a:t>. Турецкий султан  в 1851 году передал ключи </a:t>
            </a:r>
            <a:r>
              <a:rPr lang="ru-RU" sz="1800" b="1" dirty="0" smtClean="0"/>
              <a:t>от храма гроба Господня не православной церкви, а Папе Римско</a:t>
            </a:r>
            <a:r>
              <a:rPr lang="ru-RU" sz="1800" dirty="0" smtClean="0"/>
              <a:t>му, что вызвало крайнее неудовольствие Николая Первого. </a:t>
            </a:r>
          </a:p>
          <a:p>
            <a:pPr>
              <a:buNone/>
            </a:pPr>
            <a:r>
              <a:rPr lang="ru-RU" sz="1800" dirty="0" smtClean="0"/>
              <a:t>Но это был только повод. Россия желала укрепления своего авторитета  в Европе. Западные державы противились усилению огромной державы.  </a:t>
            </a:r>
            <a:r>
              <a:rPr lang="ru-RU" sz="1800" b="1" dirty="0" smtClean="0"/>
              <a:t>Особенно волновала Николая Англия. Он решил пообещать ей  Крит и Египет. Но Англия изо всех сил подталкивала Турцию  к войне, желая ослабить Россию. </a:t>
            </a:r>
            <a:r>
              <a:rPr lang="ru-RU" sz="1800" dirty="0" smtClean="0"/>
              <a:t>Да и Франция была очень недовольна ведущей ролью России в Венской системе международных отношений. </a:t>
            </a:r>
          </a:p>
          <a:p>
            <a:pPr>
              <a:buNone/>
            </a:pPr>
            <a:r>
              <a:rPr lang="ru-RU" sz="1800" dirty="0" smtClean="0"/>
              <a:t> Николай этого не осознавал и в </a:t>
            </a:r>
            <a:r>
              <a:rPr lang="ru-RU" sz="1800" b="1" dirty="0" smtClean="0"/>
              <a:t>1853 году  ввёл войска в Молдавию и Валахию. В ответ 4  октября 1853 г.  Турция объявила войну.</a:t>
            </a:r>
            <a:endParaRPr lang="ru-RU" sz="1800" b="1" dirty="0"/>
          </a:p>
        </p:txBody>
      </p:sp>
      <p:pic>
        <p:nvPicPr>
          <p:cNvPr id="4098" name="Picture 2" descr="C:\Users\Семен\Desktop\350px-Храм_Гроба_Господня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4881" y="1524000"/>
            <a:ext cx="424911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участников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4724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1.Россия рассчитывала </a:t>
            </a:r>
            <a:r>
              <a:rPr lang="ru-RU" sz="1800" dirty="0" smtClean="0"/>
              <a:t>получить под своё влияние Черноморские проливы Босфор и Дарданеллы. </a:t>
            </a:r>
          </a:p>
          <a:p>
            <a:pPr>
              <a:buAutoNum type="arabicPeriod" startAt="2"/>
            </a:pPr>
            <a:r>
              <a:rPr lang="ru-RU" sz="1800" dirty="0" smtClean="0"/>
              <a:t>Усилить своё влияние в европейской политике.</a:t>
            </a:r>
          </a:p>
          <a:p>
            <a:pPr>
              <a:buAutoNum type="arabicPeriod" startAt="2"/>
            </a:pPr>
            <a:r>
              <a:rPr lang="ru-RU" sz="1800" dirty="0" smtClean="0"/>
              <a:t> освободить православные народы Балканского полуострова от притеснений со стороны мусульманской Турции. 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1800" b="1" dirty="0" smtClean="0"/>
              <a:t>Англия и Франция </a:t>
            </a:r>
            <a:r>
              <a:rPr lang="ru-RU" sz="1800" dirty="0" smtClean="0"/>
              <a:t>рассчитывали ослабить влияние России, которое выросло после победы над Наполеоном. </a:t>
            </a:r>
          </a:p>
          <a:p>
            <a:pPr>
              <a:buNone/>
            </a:pPr>
            <a:r>
              <a:rPr lang="ru-RU" sz="1800" dirty="0" smtClean="0"/>
              <a:t>     Турция стремилась использовать противоречия держав для сохранения своей целостности и положения на Ближнем Востоке.  Более всего она опиралась на Англию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</a:t>
            </a:r>
            <a:r>
              <a:rPr lang="ru-RU" sz="1800" u="sng" dirty="0" smtClean="0"/>
              <a:t>турецкий султан Абдул </a:t>
            </a:r>
            <a:r>
              <a:rPr lang="ru-RU" sz="1800" u="sng" dirty="0" err="1" smtClean="0"/>
              <a:t>Меджид</a:t>
            </a:r>
            <a:endParaRPr lang="ru-RU" sz="1800" u="sng" dirty="0"/>
          </a:p>
        </p:txBody>
      </p:sp>
      <p:pic>
        <p:nvPicPr>
          <p:cNvPr id="5122" name="Picture 2" descr="C:\Users\Семен\Desktop\1200px-Sultan_Abdülmecid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87552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Первый период войны </a:t>
            </a:r>
            <a:r>
              <a:rPr lang="ru-RU" sz="2800" b="1" dirty="0" smtClean="0"/>
              <a:t>октябрь </a:t>
            </a:r>
            <a:r>
              <a:rPr lang="ru-RU" sz="2800" b="1" dirty="0" smtClean="0"/>
              <a:t>1853 – </a:t>
            </a:r>
            <a:r>
              <a:rPr lang="en-US" sz="2800" b="1" dirty="0" smtClean="0"/>
              <a:t> </a:t>
            </a:r>
            <a:r>
              <a:rPr lang="ru-RU" sz="2800" b="1" dirty="0" smtClean="0"/>
              <a:t>март</a:t>
            </a:r>
            <a:r>
              <a:rPr lang="ru-RU" sz="2800" b="1" dirty="0" smtClean="0"/>
              <a:t>1854 </a:t>
            </a:r>
            <a:r>
              <a:rPr lang="ru-RU" sz="2800" b="1" dirty="0" smtClean="0"/>
              <a:t>г.г.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2286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/>
              <a:t>Две армии России начали в ноябре  1853 г.военные действия на Кавказском и Балканском фронтах. Турки потерпели поражение под крепостью Карс на Каспии. Но  самой яркой победой стала победа русского флота на Чёрном море. Под командованием адмирала П.С. Нахимова русская эскадра в </a:t>
            </a:r>
            <a:r>
              <a:rPr lang="ru-RU" sz="1600" b="1" u="sng" dirty="0" smtClean="0"/>
              <a:t>ноябре 1853 г. Подошла к </a:t>
            </a:r>
            <a:r>
              <a:rPr lang="ru-RU" sz="1600" b="1" u="sng" dirty="0" err="1" smtClean="0"/>
              <a:t>Синопской</a:t>
            </a:r>
            <a:r>
              <a:rPr lang="ru-RU" sz="1600" b="1" u="sng" dirty="0" smtClean="0"/>
              <a:t> </a:t>
            </a:r>
            <a:r>
              <a:rPr lang="ru-RU" sz="1600" dirty="0" smtClean="0"/>
              <a:t>бухте и после трёхчасового боя потопила и сожгла больший по численности турецкий флот. Командующий флотом Осман – паша был взят в плен.  </a:t>
            </a:r>
          </a:p>
          <a:p>
            <a:pPr>
              <a:buNone/>
            </a:pPr>
            <a:r>
              <a:rPr lang="ru-RU" sz="1600" dirty="0" smtClean="0"/>
              <a:t>  Сразу после этого события правительства Англии и </a:t>
            </a:r>
            <a:r>
              <a:rPr lang="ru-RU" sz="1600" b="1" dirty="0" smtClean="0"/>
              <a:t>Франции заключили с Турцией военный союз. </a:t>
            </a:r>
          </a:p>
          <a:p>
            <a:pPr>
              <a:buNone/>
            </a:pPr>
            <a:r>
              <a:rPr lang="ru-RU" sz="1600" dirty="0" smtClean="0"/>
              <a:t> они предъявили России ультиматум, потребовав вывода русских армий из Молдавии и Валахии.  </a:t>
            </a:r>
          </a:p>
          <a:p>
            <a:pPr>
              <a:buNone/>
            </a:pPr>
            <a:r>
              <a:rPr lang="ru-RU" sz="1600" dirty="0" smtClean="0"/>
              <a:t> Не получив от Николая ответа, Англия и Франция </a:t>
            </a:r>
            <a:r>
              <a:rPr lang="ru-RU" sz="1600" b="1" dirty="0" smtClean="0"/>
              <a:t>объявили России войну в марте 1854 года.</a:t>
            </a:r>
            <a:endParaRPr lang="ru-RU" sz="1600" b="1" dirty="0"/>
          </a:p>
        </p:txBody>
      </p:sp>
      <p:pic>
        <p:nvPicPr>
          <p:cNvPr id="6146" name="Picture 2" descr="C:\Users\Семен\Desktop\5c9a29421835618d788b45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6217920" cy="3352800"/>
          </a:xfrm>
          <a:prstGeom prst="rect">
            <a:avLst/>
          </a:prstGeom>
          <a:noFill/>
        </p:spPr>
      </p:pic>
      <p:pic>
        <p:nvPicPr>
          <p:cNvPr id="6147" name="Picture 3" descr="C:\Users\Семен\Desktop\unname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0400"/>
            <a:ext cx="1584757" cy="1987550"/>
          </a:xfrm>
          <a:prstGeom prst="rect">
            <a:avLst/>
          </a:prstGeom>
          <a:noFill/>
        </p:spPr>
      </p:pic>
      <p:pic>
        <p:nvPicPr>
          <p:cNvPr id="6148" name="Picture 4" descr="C:\Users\Семен\Desktop\78b56aea9eb20e80e2ea35e4daf3e1339d7209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648200"/>
            <a:ext cx="1612900" cy="211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емен\Desktop\image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Второй период </a:t>
            </a:r>
            <a:r>
              <a:rPr lang="ru-RU" sz="2800" b="1" dirty="0" smtClean="0"/>
              <a:t>войны март 1854 – март 1856 г.г.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Николай Первый обратился за помощью к Пруссии и Австрии, но… Россия оказалась в полной изоляции. Уже в марте англо – </a:t>
            </a:r>
            <a:r>
              <a:rPr lang="ru-RU" sz="1600" dirty="0" smtClean="0"/>
              <a:t>французские </a:t>
            </a:r>
            <a:r>
              <a:rPr lang="ru-RU" sz="1600" dirty="0" smtClean="0"/>
              <a:t>эскадры атаковали Россию в  Чёрном море ( Одессу), на Балтике (Аландские острова), в </a:t>
            </a:r>
            <a:r>
              <a:rPr lang="ru-RU" sz="1600" dirty="0" smtClean="0"/>
              <a:t>Баренцевом </a:t>
            </a:r>
            <a:r>
              <a:rPr lang="ru-RU" sz="1600" dirty="0" smtClean="0"/>
              <a:t>море(Кольский залив), в Белом море ( Соловецкие острова)и на Тихом океане ( Петропавловск –Камчатский). К </a:t>
            </a:r>
            <a:r>
              <a:rPr lang="ru-RU" sz="1600" b="1" u="sng" dirty="0" smtClean="0"/>
              <a:t>осени 1854 года Англия и Франция приняли решение перенести военные действия на территорию России.  В сентябре 1854 года в Евпатории ( Крым) высадилось с кораблей более 60 –</a:t>
            </a:r>
            <a:r>
              <a:rPr lang="ru-RU" sz="1600" b="1" u="sng" dirty="0" err="1" smtClean="0"/>
              <a:t>ти</a:t>
            </a:r>
            <a:r>
              <a:rPr lang="ru-RU" sz="1600" b="1" u="sng" dirty="0" smtClean="0"/>
              <a:t> тысяч человек! </a:t>
            </a:r>
          </a:p>
          <a:p>
            <a:pPr>
              <a:buNone/>
            </a:pPr>
            <a:r>
              <a:rPr lang="ru-RU" sz="1600" b="1" u="sng" dirty="0" smtClean="0"/>
              <a:t> </a:t>
            </a:r>
            <a:r>
              <a:rPr lang="ru-RU" sz="1600" dirty="0" smtClean="0"/>
              <a:t>Русские войска </a:t>
            </a:r>
            <a:r>
              <a:rPr lang="ru-RU" sz="1600" b="1" dirty="0" smtClean="0"/>
              <a:t>потерпели поражение </a:t>
            </a:r>
            <a:r>
              <a:rPr lang="ru-RU" sz="1600" dirty="0" smtClean="0"/>
              <a:t>в первом сражении на реке  </a:t>
            </a:r>
            <a:r>
              <a:rPr lang="ru-RU" sz="1600" dirty="0" err="1" smtClean="0"/>
              <a:t>Альме</a:t>
            </a:r>
            <a:r>
              <a:rPr lang="ru-RU" sz="1600" b="1" dirty="0" smtClean="0"/>
              <a:t>. Войско русских отступило вглубь полуострова, оставив Севастополь без защиты с суши.</a:t>
            </a:r>
            <a:endParaRPr lang="ru-RU" sz="1600" b="1" dirty="0"/>
          </a:p>
        </p:txBody>
      </p:sp>
      <p:pic>
        <p:nvPicPr>
          <p:cNvPr id="7171" name="Picture 3" descr="C:\Users\Семен\Desktop\bb2dd24aa15b89bdaab7a97edb03841cc039c96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048000"/>
            <a:ext cx="2857500" cy="3810000"/>
          </a:xfrm>
          <a:prstGeom prst="rect">
            <a:avLst/>
          </a:prstGeom>
          <a:noFill/>
        </p:spPr>
      </p:pic>
      <p:pic>
        <p:nvPicPr>
          <p:cNvPr id="7172" name="Picture 4" descr="C:\Users\Семен\Desktop\2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Героическая оборона Севастополя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1"/>
            <a:ext cx="8458200" cy="36575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800" dirty="0" smtClean="0"/>
              <a:t>Оборону города – крепости возглавил начальник штаба Черноморского флота  </a:t>
            </a:r>
            <a:r>
              <a:rPr lang="ru-RU" sz="1800" b="1" dirty="0" smtClean="0"/>
              <a:t>адмирал В.А. Корнилов</a:t>
            </a:r>
            <a:r>
              <a:rPr lang="ru-RU" sz="1800" dirty="0" smtClean="0"/>
              <a:t>.  Он приказал  окружить крепость оборонительными сооружениями. Русские парусные корабли не могли противостоять английским паровым судам и защитить город. </a:t>
            </a:r>
            <a:r>
              <a:rPr lang="ru-RU" sz="1800" b="1" dirty="0" smtClean="0"/>
              <a:t>Адмирал П.С. Нахимов </a:t>
            </a:r>
            <a:r>
              <a:rPr lang="ru-RU" sz="1800" dirty="0" smtClean="0"/>
              <a:t>дал приказ затопить корабли на рейде Севастополя, чтобы затруднить противнику вход в бухту и обстрел города с моря.</a:t>
            </a:r>
          </a:p>
          <a:p>
            <a:pPr>
              <a:buNone/>
            </a:pPr>
            <a:r>
              <a:rPr lang="ru-RU" sz="1800" b="1" dirty="0" smtClean="0"/>
              <a:t> Оборона Севастополя продолжалась 11 месяцев – с сентября 1854 по август 1855 </a:t>
            </a:r>
            <a:r>
              <a:rPr lang="ru-RU" sz="1800" dirty="0" smtClean="0"/>
              <a:t>года. Всё это время Севастополь ждал подхода армии с суши. Первая бомбардировка крепости состоялась 5 октября 1854 года. В этот день погиб адмирал В.А. Корнилов. После его гибели обороной города руководил контр – адмирал В.И. Истомин, а затем – вице –адмирал П.С. Нахимов.</a:t>
            </a:r>
          </a:p>
          <a:p>
            <a:pPr>
              <a:buNone/>
            </a:pPr>
            <a:r>
              <a:rPr lang="ru-RU" sz="1800" dirty="0" smtClean="0"/>
              <a:t> Позднее Николай первый издаст указ считать один день в Севастополе за год службы. Но это тем, кто останется в живых</a:t>
            </a:r>
            <a:r>
              <a:rPr lang="ru-RU" sz="1800" dirty="0" smtClean="0"/>
              <a:t>!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адмирал В.А. Корнилов                   адмирал В. И. Истомин</a:t>
            </a:r>
            <a:endParaRPr lang="ru-RU" sz="1800" dirty="0"/>
          </a:p>
        </p:txBody>
      </p:sp>
      <p:pic>
        <p:nvPicPr>
          <p:cNvPr id="8194" name="Picture 2" descr="C:\Users\Семен\Desktop\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91000"/>
            <a:ext cx="1995514" cy="2536135"/>
          </a:xfrm>
          <a:prstGeom prst="rect">
            <a:avLst/>
          </a:prstGeom>
          <a:noFill/>
        </p:spPr>
      </p:pic>
      <p:pic>
        <p:nvPicPr>
          <p:cNvPr id="8195" name="Picture 3" descr="C:\Users\Семен\Desktop\300px-Isto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81475"/>
            <a:ext cx="2857500" cy="2676525"/>
          </a:xfrm>
          <a:prstGeom prst="rect">
            <a:avLst/>
          </a:prstGeom>
          <a:noFill/>
        </p:spPr>
      </p:pic>
      <p:pic>
        <p:nvPicPr>
          <p:cNvPr id="8196" name="Picture 4" descr="C:\Users\Семен\Desktop\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048125"/>
            <a:ext cx="273367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1249</Words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Крымская война</vt:lpstr>
      <vt:lpstr>Западное направление внешней политики Николая Первого</vt:lpstr>
      <vt:lpstr>Восточное направление внешней политики</vt:lpstr>
      <vt:lpstr>Причины и начало Крымской войны</vt:lpstr>
      <vt:lpstr>Цели участников войны</vt:lpstr>
      <vt:lpstr>Первый период войны октябрь 1853 –  март1854 г.г.</vt:lpstr>
      <vt:lpstr>Слайд 7</vt:lpstr>
      <vt:lpstr>Второй период войны март 1854 – март 1856 г.г.</vt:lpstr>
      <vt:lpstr>Героическая оборона Севастополя</vt:lpstr>
      <vt:lpstr>Герои Севастопольской обороны</vt:lpstr>
      <vt:lpstr>Парижский мир 1856 года Итоги войны</vt:lpstr>
      <vt:lpstr>Причины поражения России в  Крымской войне</vt:lpstr>
      <vt:lpstr>Значение Крымской войны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Крымскя война</dc:title>
  <dc:creator>Семен</dc:creator>
  <cp:lastModifiedBy>Семен</cp:lastModifiedBy>
  <cp:revision>27</cp:revision>
  <dcterms:created xsi:type="dcterms:W3CDTF">2021-02-13T03:06:44Z</dcterms:created>
  <dcterms:modified xsi:type="dcterms:W3CDTF">2021-02-16T17:12:58Z</dcterms:modified>
</cp:coreProperties>
</file>