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9" r:id="rId2"/>
    <p:sldId id="266" r:id="rId3"/>
    <p:sldId id="299" r:id="rId4"/>
    <p:sldId id="293" r:id="rId5"/>
    <p:sldId id="298" r:id="rId6"/>
    <p:sldId id="256" r:id="rId7"/>
    <p:sldId id="291" r:id="rId8"/>
    <p:sldId id="270" r:id="rId9"/>
    <p:sldId id="259" r:id="rId10"/>
    <p:sldId id="262" r:id="rId11"/>
    <p:sldId id="263" r:id="rId12"/>
    <p:sldId id="264" r:id="rId13"/>
    <p:sldId id="265" r:id="rId14"/>
    <p:sldId id="294" r:id="rId15"/>
    <p:sldId id="260" r:id="rId16"/>
    <p:sldId id="257" r:id="rId17"/>
    <p:sldId id="271" r:id="rId18"/>
    <p:sldId id="272" r:id="rId19"/>
    <p:sldId id="295" r:id="rId20"/>
    <p:sldId id="258" r:id="rId21"/>
    <p:sldId id="288" r:id="rId22"/>
    <p:sldId id="287" r:id="rId23"/>
    <p:sldId id="284" r:id="rId24"/>
    <p:sldId id="297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18D4F-E985-4AEC-ADFB-6019EDBA0182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97E0-6E7D-468D-8C31-0E61D454B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04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13A4A4-D9BB-4EEE-B1A2-E0C2228907A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28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23022-3C61-404E-948F-07B10B871FE6}" type="slidenum">
              <a:rPr lang="ru-RU"/>
              <a:pPr/>
              <a:t>10</a:t>
            </a:fld>
            <a:endParaRPr 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Весы крановые</a:t>
            </a:r>
          </a:p>
        </p:txBody>
      </p:sp>
    </p:spTree>
    <p:extLst>
      <p:ext uri="{BB962C8B-B14F-4D97-AF65-F5344CB8AC3E}">
        <p14:creationId xmlns:p14="http://schemas.microsoft.com/office/powerpoint/2010/main" val="120503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83B3B-85FD-44A4-802D-8F31ACF1A034}" type="slidenum">
              <a:rPr lang="ru-RU"/>
              <a:pPr/>
              <a:t>11</a:t>
            </a:fld>
            <a:endParaRPr lang="ru-RU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Весы  рыбацкие</a:t>
            </a:r>
          </a:p>
        </p:txBody>
      </p:sp>
    </p:spTree>
    <p:extLst>
      <p:ext uri="{BB962C8B-B14F-4D97-AF65-F5344CB8AC3E}">
        <p14:creationId xmlns:p14="http://schemas.microsoft.com/office/powerpoint/2010/main" val="1363442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9EB63-321D-4716-8F66-14F45F63B9AA}" type="slidenum">
              <a:rPr lang="ru-RU"/>
              <a:pPr/>
              <a:t>13</a:t>
            </a:fld>
            <a:endParaRPr lang="ru-RU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Весы учебные рычажные</a:t>
            </a:r>
          </a:p>
        </p:txBody>
      </p:sp>
    </p:spTree>
    <p:extLst>
      <p:ext uri="{BB962C8B-B14F-4D97-AF65-F5344CB8AC3E}">
        <p14:creationId xmlns:p14="http://schemas.microsoft.com/office/powerpoint/2010/main" val="3028594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9EB63-321D-4716-8F66-14F45F63B9AA}" type="slidenum">
              <a:rPr lang="ru-RU"/>
              <a:pPr/>
              <a:t>14</a:t>
            </a:fld>
            <a:endParaRPr lang="ru-RU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Весы учебные рычажные</a:t>
            </a:r>
          </a:p>
        </p:txBody>
      </p:sp>
    </p:spTree>
    <p:extLst>
      <p:ext uri="{BB962C8B-B14F-4D97-AF65-F5344CB8AC3E}">
        <p14:creationId xmlns:p14="http://schemas.microsoft.com/office/powerpoint/2010/main" val="1268207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459720-C1CD-428E-AC7B-7890D3CE3F33}" type="slidenum">
              <a:rPr lang="ru-RU">
                <a:latin typeface="Arial" charset="0"/>
              </a:rPr>
              <a:pPr/>
              <a:t>17</a:t>
            </a:fld>
            <a:endParaRPr lang="ru-RU">
              <a:latin typeface="Arial" charset="0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95313" y="0"/>
            <a:ext cx="4365626" cy="3273425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00" y="4268788"/>
            <a:ext cx="5167313" cy="4014787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0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C729-2A4D-4666-8874-8BCF8EAD894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Вопросы для размышления.</a:t>
            </a: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714348" y="92867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000496" y="3857628"/>
            <a:ext cx="4929222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214810" y="4714884"/>
            <a:ext cx="4357718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213" y="1830508"/>
            <a:ext cx="8143932" cy="22859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/>
              <a:t>1.Что такое масса?</a:t>
            </a:r>
          </a:p>
          <a:p>
            <a:pPr algn="ctr">
              <a:buNone/>
            </a:pPr>
            <a:r>
              <a:rPr lang="ru-RU" sz="4000" dirty="0"/>
              <a:t>2.В чём измеряется масса?</a:t>
            </a:r>
          </a:p>
          <a:p>
            <a:pPr algn="ctr">
              <a:buNone/>
            </a:pPr>
            <a:r>
              <a:rPr lang="ru-RU" sz="4000" dirty="0"/>
              <a:t>3.Как измерить массу?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035819" y="3428976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67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 nodePh="1">
                                  <p:stCondLst>
                                    <p:cond delay="725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http://im0-tub-ru.yandex.net/i?id=434e62b97557d74041aa3f885451d2c5-67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5214950"/>
            <a:ext cx="1628775" cy="1428750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3714744" y="830138"/>
            <a:ext cx="34464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/>
              <a:t>Стержневые </a:t>
            </a:r>
            <a:r>
              <a:rPr lang="ru-RU" sz="2400" b="1" dirty="0"/>
              <a:t>весы</a:t>
            </a:r>
            <a:r>
              <a:rPr lang="ru-RU" sz="2400" dirty="0"/>
              <a:t> служат для взвешивания длинномерных грузов</a:t>
            </a:r>
          </a:p>
        </p:txBody>
      </p:sp>
      <p:pic>
        <p:nvPicPr>
          <p:cNvPr id="59399" name="Picture 7" descr="i?id=18418649-3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00438"/>
            <a:ext cx="3108268" cy="2071702"/>
          </a:xfrm>
          <a:prstGeom prst="rect">
            <a:avLst/>
          </a:prstGeom>
          <a:noFill/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71472" y="5715016"/>
            <a:ext cx="31677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/>
              <a:t>Весы монорельсовые </a:t>
            </a:r>
          </a:p>
          <a:p>
            <a:r>
              <a:rPr lang="ru-RU" sz="2400" b="1" dirty="0"/>
              <a:t>электронные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714744" y="5286388"/>
            <a:ext cx="2194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Весы крановые</a:t>
            </a:r>
          </a:p>
        </p:txBody>
      </p:sp>
      <p:pic>
        <p:nvPicPr>
          <p:cNvPr id="21506" name="Picture 2" descr="http://im0-tub-ru.yandex.net/i?id=72ae83b1abb8cb4cb4d04220abad63ad-43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928670"/>
            <a:ext cx="3410435" cy="2214568"/>
          </a:xfrm>
          <a:prstGeom prst="rect">
            <a:avLst/>
          </a:prstGeom>
          <a:noFill/>
        </p:spPr>
      </p:pic>
      <p:pic>
        <p:nvPicPr>
          <p:cNvPr id="21508" name="Picture 4" descr="http://im3-tub-ru.yandex.net/i?id=8781a907384905f2494a3fae58f8f499-120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2214554"/>
            <a:ext cx="1928826" cy="292246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158514" y="6357958"/>
            <a:ext cx="4375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Весы</a:t>
            </a:r>
            <a:r>
              <a:rPr lang="ru-RU" sz="2400" dirty="0"/>
              <a:t> напольные  электронные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29369" y="4572008"/>
            <a:ext cx="2988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dirty="0"/>
              <a:t>Весы  торговые</a:t>
            </a:r>
          </a:p>
        </p:txBody>
      </p:sp>
      <p:pic>
        <p:nvPicPr>
          <p:cNvPr id="16" name="Picture 6" descr="http://im2-tub-ru.yandex.net/i?id=419555c7e6bb1887dd10f92845b2dedc-102-144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2857496"/>
            <a:ext cx="1785940" cy="1785940"/>
          </a:xfrm>
          <a:prstGeom prst="rect">
            <a:avLst/>
          </a:prstGeom>
          <a:noFill/>
        </p:spPr>
      </p:pic>
      <p:pic>
        <p:nvPicPr>
          <p:cNvPr id="17" name="Picture 8" descr="http://im1-tub-ru.yandex.net/i?id=bd70a1d88fda8e6e713594bb558c64d4-125-144&amp;n=21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143768" y="928670"/>
            <a:ext cx="1390650" cy="142875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5132454" y="2340907"/>
            <a:ext cx="3985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dirty="0"/>
              <a:t>Весы  торговые электронные</a:t>
            </a: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00034" y="214290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928662" y="714356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3" name="Picture 5" descr="i?id=274650043-6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73079"/>
            <a:ext cx="2003425" cy="2016125"/>
          </a:xfrm>
          <a:prstGeom prst="rect">
            <a:avLst/>
          </a:prstGeom>
          <a:noFill/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-1" y="2708275"/>
            <a:ext cx="5076825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Весы</a:t>
            </a:r>
            <a:r>
              <a:rPr lang="ru-RU" sz="2400" dirty="0"/>
              <a:t> электронные для взвешивания скота Грузоподъемность 500 кг...</a:t>
            </a:r>
          </a:p>
          <a:p>
            <a:pPr eaLnBrk="0" hangingPunct="0">
              <a:spcBef>
                <a:spcPct val="50000"/>
              </a:spcBef>
            </a:pPr>
            <a:endParaRPr lang="ru-RU" dirty="0"/>
          </a:p>
        </p:txBody>
      </p:sp>
      <p:pic>
        <p:nvPicPr>
          <p:cNvPr id="63495" name="Picture 7" descr="i?id=182997983-3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740334"/>
            <a:ext cx="2857500" cy="1362075"/>
          </a:xfrm>
          <a:prstGeom prst="rect">
            <a:avLst/>
          </a:prstGeom>
          <a:noFill/>
        </p:spPr>
      </p:pic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570289" y="1980870"/>
            <a:ext cx="57734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/>
              <a:t>весы</a:t>
            </a:r>
            <a:r>
              <a:rPr lang="ru-RU" sz="2400" dirty="0"/>
              <a:t> электронные для взвешивания багажа</a:t>
            </a:r>
          </a:p>
        </p:txBody>
      </p:sp>
      <p:pic>
        <p:nvPicPr>
          <p:cNvPr id="63497" name="Picture 9" descr="i?id=256181532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3500438"/>
            <a:ext cx="2089150" cy="1616075"/>
          </a:xfrm>
          <a:prstGeom prst="rect">
            <a:avLst/>
          </a:prstGeom>
          <a:noFill/>
        </p:spPr>
      </p:pic>
      <p:pic>
        <p:nvPicPr>
          <p:cNvPr id="63499" name="Picture 11" descr="i?id=64153594-6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213" y="3644900"/>
            <a:ext cx="1714500" cy="1428750"/>
          </a:xfrm>
          <a:prstGeom prst="rect">
            <a:avLst/>
          </a:prstGeom>
          <a:noFill/>
        </p:spPr>
      </p:pic>
      <p:pic>
        <p:nvPicPr>
          <p:cNvPr id="63500" name="Picture 12" descr="i?id=383651383-18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825" y="3284538"/>
            <a:ext cx="1503363" cy="1943100"/>
          </a:xfrm>
          <a:prstGeom prst="rect">
            <a:avLst/>
          </a:prstGeom>
          <a:noFill/>
        </p:spPr>
      </p:pic>
      <p:pic>
        <p:nvPicPr>
          <p:cNvPr id="63501" name="Picture 13" descr="i?id=238375403-26-72&amp;n=21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164388" y="3716338"/>
            <a:ext cx="1600200" cy="1428750"/>
          </a:xfrm>
          <a:prstGeom prst="rect">
            <a:avLst/>
          </a:prstGeom>
          <a:noFill/>
        </p:spPr>
      </p:pic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250826" y="5516563"/>
            <a:ext cx="17113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dirty="0"/>
              <a:t>Весы кухонные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2339975" y="5445125"/>
            <a:ext cx="2432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Весы  напольные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4932363" y="5373688"/>
            <a:ext cx="2034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/>
              <a:t>Весы</a:t>
            </a:r>
            <a:r>
              <a:rPr lang="ru-RU" sz="2400" dirty="0"/>
              <a:t>-безмен </a:t>
            </a:r>
          </a:p>
          <a:p>
            <a:r>
              <a:rPr lang="ru-RU" sz="2400" dirty="0"/>
              <a:t>бытовые 25 кг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7242979" y="5516563"/>
            <a:ext cx="18732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dirty="0"/>
              <a:t>Весы  рыбацкие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928662" y="642918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28596" y="142852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1" name="Picture 5" descr="i?id=473829732-2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00108"/>
            <a:ext cx="2605076" cy="2056743"/>
          </a:xfrm>
          <a:prstGeom prst="rect">
            <a:avLst/>
          </a:prstGeom>
          <a:noFill/>
        </p:spPr>
      </p:pic>
      <p:pic>
        <p:nvPicPr>
          <p:cNvPr id="65542" name="Picture 6" descr="i?id=22508615-4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857232"/>
            <a:ext cx="3348015" cy="2000264"/>
          </a:xfrm>
          <a:prstGeom prst="rect">
            <a:avLst/>
          </a:prstGeom>
          <a:noFill/>
        </p:spPr>
      </p:pic>
      <p:pic>
        <p:nvPicPr>
          <p:cNvPr id="65543" name="Picture 7" descr="i?id=393886661-7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857232"/>
            <a:ext cx="2219315" cy="2429545"/>
          </a:xfrm>
          <a:prstGeom prst="rect">
            <a:avLst/>
          </a:prstGeom>
          <a:noFill/>
        </p:spPr>
      </p:pic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1843018" y="2966785"/>
            <a:ext cx="628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Лабораторные и аналитические </a:t>
            </a:r>
            <a:r>
              <a:rPr lang="ru-RU" sz="2400" b="1" dirty="0"/>
              <a:t>весы</a:t>
            </a:r>
          </a:p>
        </p:txBody>
      </p:sp>
      <p:pic>
        <p:nvPicPr>
          <p:cNvPr id="65545" name="Picture 9" descr="200px-Automatic_grader-sca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3571876"/>
            <a:ext cx="2071702" cy="2765722"/>
          </a:xfrm>
          <a:prstGeom prst="rect">
            <a:avLst/>
          </a:prstGeom>
          <a:noFill/>
        </p:spPr>
      </p:pic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3189269" y="5801751"/>
            <a:ext cx="5072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Электронные весы </a:t>
            </a:r>
          </a:p>
          <a:p>
            <a:pPr algn="ctr"/>
            <a:r>
              <a:rPr lang="ru-RU" sz="2800" dirty="0"/>
              <a:t>для взвешивания мешков</a:t>
            </a:r>
          </a:p>
        </p:txBody>
      </p:sp>
      <p:pic>
        <p:nvPicPr>
          <p:cNvPr id="65547" name="Picture 11" descr="220px-Weighing_sca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56896" y="3537739"/>
            <a:ext cx="3163892" cy="2373404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500034" y="214290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928662" y="714356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5" name="Picture 5" descr="250px-Balance_%C3%A0_tabac_18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836613"/>
            <a:ext cx="3246432" cy="3039293"/>
          </a:xfrm>
          <a:prstGeom prst="rect">
            <a:avLst/>
          </a:prstGeom>
          <a:noFill/>
        </p:spPr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85720" y="3929066"/>
            <a:ext cx="35719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Старинные весы для взвешивания </a:t>
            </a:r>
          </a:p>
          <a:p>
            <a:pPr algn="ctr"/>
            <a:r>
              <a:rPr lang="ru-RU" sz="2800" dirty="0"/>
              <a:t>табака (1850-е годы)</a:t>
            </a:r>
          </a:p>
        </p:txBody>
      </p:sp>
      <p:pic>
        <p:nvPicPr>
          <p:cNvPr id="66567" name="Picture 7" descr="0_5f964_58aae365_XL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1643050"/>
            <a:ext cx="3800475" cy="3800475"/>
          </a:xfrm>
          <a:prstGeom prst="rect">
            <a:avLst/>
          </a:prstGeom>
          <a:noFill/>
        </p:spPr>
      </p:pic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3643306" y="5715016"/>
            <a:ext cx="5115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800" dirty="0"/>
              <a:t>Весы  лабораторные  рычажные</a:t>
            </a:r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928662" y="714356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28596" y="142852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683568" y="956731"/>
            <a:ext cx="813690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бытовые (</a:t>
            </a:r>
            <a:r>
              <a:rPr lang="ru-RU" sz="2800" dirty="0"/>
              <a:t>кухонные</a:t>
            </a: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);</a:t>
            </a:r>
            <a:endParaRPr lang="ru-RU" sz="28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товарные;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автомобильные;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крановые;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платформенные (железнодорожные, вагонные);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лабораторные (весы медицинские);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багажные;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почтовые;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фасовочные;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портативные;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элеваторные;</a:t>
            </a:r>
            <a:endParaRPr lang="ru-RU" sz="2800" dirty="0"/>
          </a:p>
          <a:p>
            <a:pPr eaLnBrk="0" hangingPunct="0"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Весы торговые(</a:t>
            </a:r>
            <a:r>
              <a:rPr lang="ru-RU" sz="2800" dirty="0"/>
              <a:t>магазинные</a:t>
            </a: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).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ru-RU" sz="3200" dirty="0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928662" y="714356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28596" y="142852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Виды весов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18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SAT18"/>
          <p:cNvPicPr>
            <a:picLocks noChangeAspect="1" noChangeArrowheads="1"/>
          </p:cNvPicPr>
          <p:nvPr/>
        </p:nvPicPr>
        <p:blipFill>
          <a:blip r:embed="rId2" cstate="print"/>
          <a:srcRect t="3519"/>
          <a:stretch>
            <a:fillRect/>
          </a:stretch>
        </p:blipFill>
        <p:spPr bwMode="auto">
          <a:xfrm>
            <a:off x="180975" y="1844675"/>
            <a:ext cx="299561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2987675" y="3573463"/>
            <a:ext cx="1419225" cy="360362"/>
          </a:xfrm>
          <a:prstGeom prst="wedgeRectCallout">
            <a:avLst>
              <a:gd name="adj1" fmla="val -190380"/>
              <a:gd name="adj2" fmla="val 30550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i="1"/>
          </a:p>
        </p:txBody>
      </p:sp>
      <p:pic>
        <p:nvPicPr>
          <p:cNvPr id="71684" name="Picture 4" descr="SAT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213100"/>
            <a:ext cx="42830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3132138" y="1773238"/>
            <a:ext cx="1511300" cy="503237"/>
          </a:xfrm>
          <a:prstGeom prst="wedgeRectCallout">
            <a:avLst>
              <a:gd name="adj1" fmla="val -132667"/>
              <a:gd name="adj2" fmla="val 18249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i="1"/>
              <a:t>Коромысло</a:t>
            </a: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0" y="981075"/>
            <a:ext cx="1547813" cy="647700"/>
          </a:xfrm>
          <a:prstGeom prst="wedgeRectCallout">
            <a:avLst>
              <a:gd name="adj1" fmla="val 62514"/>
              <a:gd name="adj2" fmla="val 20808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i="1"/>
              <a:t>Стрелка - указатель</a:t>
            </a: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987675" y="3573463"/>
            <a:ext cx="1490663" cy="360362"/>
          </a:xfrm>
          <a:prstGeom prst="wedgeRectCallout">
            <a:avLst>
              <a:gd name="adj1" fmla="val -81523"/>
              <a:gd name="adj2" fmla="val 29669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i="1"/>
              <a:t>Чашки</a:t>
            </a: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4643438" y="2708275"/>
            <a:ext cx="865187" cy="360363"/>
          </a:xfrm>
          <a:prstGeom prst="wedgeRectCallout">
            <a:avLst>
              <a:gd name="adj1" fmla="val 15139"/>
              <a:gd name="adj2" fmla="val 370264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Гири</a:t>
            </a: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5508625" y="1989138"/>
            <a:ext cx="1346200" cy="360362"/>
          </a:xfrm>
          <a:prstGeom prst="wedgeRectCallout">
            <a:avLst>
              <a:gd name="adj1" fmla="val 352"/>
              <a:gd name="adj2" fmla="val 414759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Пинцет</a:t>
            </a:r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7667625" y="2492375"/>
            <a:ext cx="1131888" cy="431800"/>
          </a:xfrm>
          <a:prstGeom prst="wedgeRectCallout">
            <a:avLst>
              <a:gd name="adj1" fmla="val -25736"/>
              <a:gd name="adj2" fmla="val 186764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Футляр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214290"/>
            <a:ext cx="8229600" cy="72547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Учебные весы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143372" y="5786454"/>
            <a:ext cx="4729138" cy="500066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Разновесы – набор гирь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92867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Правила взвешивания массы тела на весах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1.Перед взвешиванием необходимо убедиться, что весы уравновешены. </a:t>
            </a:r>
          </a:p>
          <a:p>
            <a:r>
              <a:rPr lang="ru-RU" dirty="0"/>
              <a:t>2.Взвешиваемое тело кладут на левую чашу весов, а гири – на правую.</a:t>
            </a:r>
          </a:p>
          <a:p>
            <a:r>
              <a:rPr lang="ru-RU" dirty="0"/>
              <a:t>3.Во избежание порчи весов тело и гири опускать осторожно.</a:t>
            </a:r>
          </a:p>
          <a:p>
            <a:r>
              <a:rPr lang="ru-RU" dirty="0"/>
              <a:t>4.Нельзя взвешивать тела более тяжелые, чем указанная на весах предельная нагрузка.</a:t>
            </a:r>
          </a:p>
          <a:p>
            <a:r>
              <a:rPr lang="ru-RU" dirty="0"/>
              <a:t>5.  На чашки весов нельзя класть мокрые, грязные, горячие тела, насыпать порошки, наливать жидкости.</a:t>
            </a:r>
          </a:p>
          <a:p>
            <a:r>
              <a:rPr lang="ru-RU" dirty="0"/>
              <a:t>6.Мелкие гири нужно брать только пинцетом.  </a:t>
            </a:r>
          </a:p>
          <a:p>
            <a:r>
              <a:rPr lang="ru-RU" dirty="0"/>
              <a:t>7.После взвешивания переносят гири с чашки весов в футляр и проверяют, все ли гири положены на место.</a:t>
            </a:r>
          </a:p>
          <a:p>
            <a:endParaRPr lang="ru-RU" dirty="0"/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500034" y="1142984"/>
            <a:ext cx="8102629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9750" y="1341438"/>
            <a:ext cx="7272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pic>
        <p:nvPicPr>
          <p:cNvPr id="32771" name="Picture 3" descr="масса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981075"/>
            <a:ext cx="7416800" cy="548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57224" y="3500438"/>
            <a:ext cx="68405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0000"/>
                </a:solidFill>
              </a:rPr>
              <a:t>Определите массу тела</a:t>
            </a:r>
          </a:p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142852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Решите задачи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943000" y="714356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14348" y="100010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№1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28596" y="1285860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dirty="0"/>
              <a:t>20 г + 500 мг = 20г 500 мг =20,5 г = 0,0205 кг </a:t>
            </a:r>
          </a:p>
          <a:p>
            <a:endParaRPr lang="ru-RU" sz="3200" dirty="0"/>
          </a:p>
          <a:p>
            <a:r>
              <a:rPr lang="ru-RU" sz="3200" dirty="0"/>
              <a:t>20 г + 2 г + 500 мг + 200 мг + 10 мг =</a:t>
            </a:r>
          </a:p>
          <a:p>
            <a:r>
              <a:rPr lang="ru-RU" sz="3200" dirty="0"/>
              <a:t>  </a:t>
            </a:r>
          </a:p>
          <a:p>
            <a:r>
              <a:rPr lang="ru-RU" sz="3200" dirty="0"/>
              <a:t>100 г + 50 г + 4 г + 20 мг +10 мг +5 мг =</a:t>
            </a:r>
          </a:p>
          <a:p>
            <a:r>
              <a:rPr lang="ru-RU" sz="3200" dirty="0"/>
              <a:t> </a:t>
            </a:r>
          </a:p>
        </p:txBody>
      </p:sp>
      <p:sp>
        <p:nvSpPr>
          <p:cNvPr id="3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42852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Решите задачи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№2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400050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8596" y="4572008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C:\Users\ольга\Documents\гурьянова\1270055550_image00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557338"/>
            <a:ext cx="3671887" cy="379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Прямоугольник 2"/>
          <p:cNvSpPr>
            <a:spLocks noChangeArrowheads="1"/>
          </p:cNvSpPr>
          <p:nvPr/>
        </p:nvSpPr>
        <p:spPr bwMode="auto">
          <a:xfrm>
            <a:off x="0" y="549275"/>
            <a:ext cx="457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Знаю я с </a:t>
            </a:r>
            <a:r>
              <a:rPr lang="ru-RU" sz="2400" b="1"/>
              <a:t>пого</a:t>
            </a:r>
            <a:r>
              <a:rPr lang="ru-RU" sz="2400" b="1">
                <a:latin typeface="Comic Sans MS" pitchFamily="66" charset="0"/>
              </a:rPr>
              <a:t> класса:</a:t>
            </a:r>
          </a:p>
          <a:p>
            <a:r>
              <a:rPr lang="ru-RU" sz="2400" b="1">
                <a:latin typeface="Comic Sans MS" pitchFamily="66" charset="0"/>
              </a:rPr>
              <a:t>Главное для тела -  масса.</a:t>
            </a:r>
          </a:p>
          <a:p>
            <a:r>
              <a:rPr lang="ru-RU" sz="2400" b="1">
                <a:latin typeface="Comic Sans MS" pitchFamily="66" charset="0"/>
              </a:rPr>
              <a:t>Если масса велика, </a:t>
            </a:r>
          </a:p>
          <a:p>
            <a:r>
              <a:rPr lang="ru-RU" sz="2400" b="1">
                <a:latin typeface="Comic Sans MS" pitchFamily="66" charset="0"/>
              </a:rPr>
              <a:t>Жизнь для тела нелегка:</a:t>
            </a:r>
          </a:p>
          <a:p>
            <a:r>
              <a:rPr lang="ru-RU" sz="2400" b="1">
                <a:latin typeface="Comic Sans MS" pitchFamily="66" charset="0"/>
              </a:rPr>
              <a:t>С места тело трудно сдвинуть, </a:t>
            </a:r>
          </a:p>
          <a:p>
            <a:r>
              <a:rPr lang="ru-RU" sz="2400" b="1">
                <a:latin typeface="Comic Sans MS" pitchFamily="66" charset="0"/>
              </a:rPr>
              <a:t>Трудно вверх его подкинуть, </a:t>
            </a:r>
          </a:p>
          <a:p>
            <a:r>
              <a:rPr lang="ru-RU" sz="2400" b="1">
                <a:latin typeface="Comic Sans MS" pitchFamily="66" charset="0"/>
              </a:rPr>
              <a:t>Трудно скорость изменить.</a:t>
            </a:r>
          </a:p>
          <a:p>
            <a:r>
              <a:rPr lang="ru-RU" sz="2400" b="1">
                <a:latin typeface="Comic Sans MS" pitchFamily="66" charset="0"/>
              </a:rPr>
              <a:t>Только в том кого  винить?</a:t>
            </a:r>
          </a:p>
        </p:txBody>
      </p:sp>
      <p:pic>
        <p:nvPicPr>
          <p:cNvPr id="47107" name="Picture 1" descr="C:\Users\ольга\Pictures\iCALEG8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4454525"/>
            <a:ext cx="2016125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599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Переведи в СИ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211448" y="1692276"/>
            <a:ext cx="6736294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/>
              <a:t>0,8 т =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0,26 Мт =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15 г =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160 ц =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30 мг =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714348" y="1214422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 Идеальный вес: 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как рассчитать индекс массы тела (ИМТ)? </a:t>
            </a:r>
            <a:br>
              <a:rPr lang="ru-RU" sz="3200" dirty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/>
              <a:t>Индекс массы тела можно вычислить по формуле: </a:t>
            </a:r>
          </a:p>
          <a:p>
            <a:pPr>
              <a:buNone/>
            </a:pPr>
            <a:r>
              <a:rPr lang="ru-RU" sz="2800" b="1" dirty="0"/>
              <a:t>    </a:t>
            </a:r>
            <a:r>
              <a:rPr lang="ru-RU" sz="900" b="1" dirty="0"/>
              <a:t>                </a:t>
            </a:r>
          </a:p>
          <a:p>
            <a:pPr>
              <a:buNone/>
            </a:pPr>
            <a:r>
              <a:rPr lang="ru-RU" sz="2800" b="1" dirty="0"/>
              <a:t>                      ИМТ = 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Например, масса человека - 85 кг, рост =164см. Следовательно ИМТ в этом случае равен: </a:t>
            </a:r>
          </a:p>
          <a:p>
            <a:pPr>
              <a:buNone/>
            </a:pPr>
            <a:r>
              <a:rPr lang="ru-RU" sz="2800" dirty="0"/>
              <a:t>                       </a:t>
            </a:r>
          </a:p>
          <a:p>
            <a:pPr>
              <a:buNone/>
            </a:pPr>
            <a:r>
              <a:rPr lang="ru-RU" sz="2800" dirty="0"/>
              <a:t>                      ИМТ =</a:t>
            </a:r>
          </a:p>
          <a:p>
            <a:endParaRPr lang="ru-RU" sz="2800" dirty="0"/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164305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857496"/>
            <a:ext cx="2111333" cy="819151"/>
          </a:xfrm>
          <a:prstGeom prst="rect">
            <a:avLst/>
          </a:prstGeom>
          <a:noFill/>
        </p:spPr>
      </p:pic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286388"/>
            <a:ext cx="2856264" cy="942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 Идеальный вес: 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как рассчитать индекс массы тела (ИМТ)? </a:t>
            </a:r>
            <a:br>
              <a:rPr lang="ru-RU" sz="3200" dirty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164305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71471" y="1879470"/>
          <a:ext cx="7786742" cy="44070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28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7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Индекс массы тела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Соответствие между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массой человека и его ростом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16 и менее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Выраженный дефицит массы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16—18,5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Недостаточная (дефицит) масса тела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18,5—25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Норма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25—30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Избыточная масса тела (</a:t>
                      </a:r>
                      <a:r>
                        <a:rPr lang="ru-RU" sz="1800" dirty="0" err="1"/>
                        <a:t>предожирение</a:t>
                      </a:r>
                      <a:r>
                        <a:rPr lang="ru-RU" sz="1800" dirty="0"/>
                        <a:t>)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30—35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первой степени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35—40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второй степени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40 и более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третьей степени (</a:t>
                      </a:r>
                      <a:r>
                        <a:rPr lang="ru-RU" sz="1800" dirty="0" err="1"/>
                        <a:t>морбидное</a:t>
                      </a:r>
                      <a:r>
                        <a:rPr lang="ru-RU" sz="1800" dirty="0"/>
                        <a:t>)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Ожирение – угроза здоровью.</a:t>
            </a: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857232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643182"/>
          <a:ext cx="8286807" cy="358807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62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Типы массы тела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ИМТ (кг/м</a:t>
                      </a:r>
                      <a:r>
                        <a:rPr lang="ru-RU" sz="2000" b="1" baseline="30000" dirty="0"/>
                        <a:t>2</a:t>
                      </a:r>
                      <a:r>
                        <a:rPr lang="ru-RU" sz="2000" b="1" dirty="0"/>
                        <a:t>)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Риск сопутствующих заболеваний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Дефицит массы тела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&lt;18,5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Низкий (повышен риск других заболеваний)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Нормальная масса тела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18,5-24,9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Обычный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Избыточная масса тела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25,0-29,9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Повышенный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30,0-34,9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35,0-39,9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Очень 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III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40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Чрезвычайно 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428596" y="1000108"/>
            <a:ext cx="82868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626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Индекс массы тела используют для определения степени ожирения и степени риска развития сердечнососудистых заболевай, диабета и других осложнений, связанных с избыточной массой тела и ожирением.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15"/>
          <p:cNvSpPr>
            <a:spLocks noChangeArrowheads="1"/>
          </p:cNvSpPr>
          <p:nvPr/>
        </p:nvSpPr>
        <p:spPr bwMode="auto">
          <a:xfrm>
            <a:off x="428596" y="981075"/>
            <a:ext cx="846457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rgbClr val="000000"/>
                </a:solidFill>
              </a:rPr>
              <a:t>Вместо многоточия вставьте подходящие по смыслу слова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1. У тела большей массы скорость изменяется …, про него говорят, что оно … инертно.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2. Масса характеризует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3. Единица массы  в СИ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4. Массу тела можно определить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5. Эталон массы представляет собой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6. В 1 т содержится … кг.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7. При выстреле из ружья большую скорость получает …, потому что ее масса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8. Если при взаимодействии друг с другом два тела изменяют свои скорости одинаково, то их массы …</a:t>
            </a:r>
          </a:p>
        </p:txBody>
      </p:sp>
      <p:pic>
        <p:nvPicPr>
          <p:cNvPr id="30727" name="Picture 19" descr="Рисунок2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96188" y="3357563"/>
            <a:ext cx="1066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285728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Самое главное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sz="3600" dirty="0"/>
              <a:t>Теперь я знаю…</a:t>
            </a:r>
          </a:p>
          <a:p>
            <a:r>
              <a:rPr lang="ru-RU" sz="3600" dirty="0"/>
              <a:t>И ещё я умею…</a:t>
            </a:r>
          </a:p>
          <a:p>
            <a:r>
              <a:rPr lang="ru-RU" sz="3600" dirty="0"/>
              <a:t>Интересно было бы ещё узнать …</a:t>
            </a:r>
          </a:p>
          <a:p>
            <a:pPr marL="0" indent="0">
              <a:buNone/>
            </a:pPr>
            <a:endParaRPr lang="ru-RU" sz="3600" dirty="0"/>
          </a:p>
          <a:p>
            <a:pPr marL="514350" indent="-514350">
              <a:buAutoNum type="arabicPeriod"/>
            </a:pPr>
            <a:endParaRPr lang="ru-RU" sz="2400" dirty="0">
              <a:latin typeface="Monotype Corsiva" pitchFamily="66" charset="0"/>
            </a:endParaRPr>
          </a:p>
          <a:p>
            <a:pPr marL="514350" indent="-514350">
              <a:buNone/>
            </a:pPr>
            <a:r>
              <a:rPr lang="ru-RU" sz="2400" b="1" dirty="0">
                <a:solidFill>
                  <a:schemeClr val="bg1"/>
                </a:solidFill>
                <a:latin typeface="Georgia" pitchFamily="18" charset="0"/>
              </a:rPr>
              <a:t>Найти информацию о старинных мерах массы , применяемых  в России</a:t>
            </a:r>
          </a:p>
          <a:p>
            <a:pPr marL="514350" indent="-514350">
              <a:buNone/>
            </a:pPr>
            <a:r>
              <a:rPr lang="ru-RU" sz="2400" b="1" dirty="0">
                <a:solidFill>
                  <a:schemeClr val="bg1"/>
                </a:solidFill>
                <a:latin typeface="Georgia" pitchFamily="18" charset="0"/>
              </a:rPr>
              <a:t>Найти информацию о старинных мерах массы , применяемых  в России</a:t>
            </a:r>
          </a:p>
          <a:p>
            <a:pPr marL="514350" indent="-514350">
              <a:buNone/>
            </a:pPr>
            <a:endParaRPr lang="ru-RU" sz="2400" dirty="0">
              <a:latin typeface="Monotype Corsiva" pitchFamily="66" charset="0"/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85728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Продолжи</a:t>
            </a:r>
            <a:r>
              <a:rPr kumimoji="0" lang="ru-RU" sz="36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предложение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30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900" dirty="0">
                <a:latin typeface="Arial Narrow" panose="020B0606020202030204" pitchFamily="34" charset="0"/>
              </a:rPr>
              <a:t>§</a:t>
            </a:r>
            <a:r>
              <a:rPr lang="ru-RU" sz="3900" dirty="0">
                <a:latin typeface="Arial Narrow" panose="020B0606020202030204" pitchFamily="34" charset="0"/>
              </a:rPr>
              <a:t> 20, вопросы, запомнить последовательность действий. Рассчитать ИМТ, сделай выводы в тетради (см презентацию на сайте лицея)</a:t>
            </a:r>
          </a:p>
          <a:p>
            <a:pPr marL="514350" indent="-514350">
              <a:buAutoNum type="arabicPeriod"/>
            </a:pPr>
            <a:r>
              <a:rPr lang="ru-RU" sz="2400" b="1" dirty="0">
                <a:solidFill>
                  <a:schemeClr val="bg1"/>
                </a:solidFill>
                <a:latin typeface="Georgia" pitchFamily="18" charset="0"/>
              </a:rPr>
              <a:t>в России</a:t>
            </a:r>
          </a:p>
          <a:p>
            <a:pPr marL="514350" indent="-514350">
              <a:buNone/>
            </a:pPr>
            <a:r>
              <a:rPr lang="ru-RU" sz="2400" b="1" dirty="0">
                <a:solidFill>
                  <a:schemeClr val="bg1"/>
                </a:solidFill>
                <a:latin typeface="Georgia" pitchFamily="18" charset="0"/>
              </a:rPr>
              <a:t>Найти информацию о старинных мерах массы , применяемых  в России</a:t>
            </a:r>
          </a:p>
          <a:p>
            <a:pPr marL="514350" indent="-514350">
              <a:buNone/>
            </a:pPr>
            <a:r>
              <a:rPr lang="ru-RU" sz="2400" b="1" dirty="0">
                <a:solidFill>
                  <a:schemeClr val="bg1"/>
                </a:solidFill>
                <a:latin typeface="Georgia" pitchFamily="18" charset="0"/>
              </a:rPr>
              <a:t>Найти информацию о старинных мерах массы , применяемых  в России</a:t>
            </a:r>
          </a:p>
          <a:p>
            <a:pPr marL="514350" indent="-514350">
              <a:buNone/>
            </a:pPr>
            <a:endParaRPr lang="ru-RU" sz="2400" dirty="0">
              <a:latin typeface="Monotype Corsiva" pitchFamily="66" charset="0"/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85728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Домашнее</a:t>
            </a:r>
            <a:r>
              <a:rPr kumimoji="0" lang="ru-RU" sz="36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задание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Проверь себя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211448" y="1692276"/>
            <a:ext cx="6736294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/>
              <a:t>0,8 т = 800 кг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0,26 Мт = 0,26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‧10</a:t>
            </a:r>
            <a:r>
              <a:rPr lang="ru-R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кг = 260 000 000 кг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/>
              <a:t>15 г = 0,015 кг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160 ц = 16 000 кг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30 мг = 0, 000 03 кг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714348" y="1214422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Загадка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14348" y="1692276"/>
            <a:ext cx="67362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/>
              <a:t>		</a:t>
            </a:r>
            <a:r>
              <a:rPr lang="ru-RU" sz="3600" dirty="0"/>
              <a:t>Две сестры качались</a:t>
            </a:r>
          </a:p>
          <a:p>
            <a:pPr>
              <a:buNone/>
            </a:pPr>
            <a:r>
              <a:rPr lang="ru-RU" sz="3600" dirty="0"/>
              <a:t>		Правды добивались,</a:t>
            </a:r>
          </a:p>
          <a:p>
            <a:pPr>
              <a:buNone/>
            </a:pPr>
            <a:r>
              <a:rPr lang="ru-RU" sz="3600" dirty="0"/>
              <a:t>		А когда добились,</a:t>
            </a:r>
          </a:p>
          <a:p>
            <a:pPr>
              <a:buNone/>
            </a:pPr>
            <a:r>
              <a:rPr lang="ru-RU" sz="3600" dirty="0"/>
              <a:t>		То остановились.</a:t>
            </a:r>
          </a:p>
          <a:p>
            <a:pPr>
              <a:buNone/>
            </a:pPr>
            <a:endParaRPr lang="ru-RU" sz="3600" dirty="0"/>
          </a:p>
          <a:p>
            <a:pPr algn="r"/>
            <a:r>
              <a:rPr lang="ru-RU" sz="3600" dirty="0"/>
              <a:t>Что это?</a:t>
            </a:r>
          </a:p>
          <a:p>
            <a:pPr>
              <a:buNone/>
            </a:pPr>
            <a:endParaRPr lang="ru-RU" sz="3600" dirty="0"/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714348" y="1214422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2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Вопросы для размышления.</a:t>
            </a: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714348" y="92867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000496" y="3857628"/>
            <a:ext cx="4929222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214810" y="4714884"/>
            <a:ext cx="4357718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213" y="1830508"/>
            <a:ext cx="8143932" cy="22859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/>
              <a:t>3.Как измерить массу?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035819" y="3428976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40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 nodePh="1">
                                  <p:stCondLst>
                                    <p:cond delay="725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WordArt 1"/>
          <p:cNvSpPr>
            <a:spLocks noChangeArrowheads="1" noChangeShapeType="1" noTextEdit="1"/>
          </p:cNvSpPr>
          <p:nvPr/>
        </p:nvSpPr>
        <p:spPr bwMode="auto">
          <a:xfrm>
            <a:off x="571472" y="857232"/>
            <a:ext cx="7643866" cy="159068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 rtl="0"/>
            <a:r>
              <a:rPr lang="ru-RU" sz="3600" kern="10" spc="0" dirty="0">
                <a:ln w="12700">
                  <a:solidFill>
                    <a:srgbClr val="17365D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Измерение массы тела на весах.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850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62" name="Picture 2" descr="http://www.adzinstva.by/wp-content/uploads/2012/12/0_7e8ac_c112dbaf_XL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2428868"/>
            <a:ext cx="5048242" cy="379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850" y="43249"/>
            <a:ext cx="84963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800" dirty="0">
                <a:latin typeface="Calibri" pitchFamily="34" charset="0"/>
                <a:cs typeface="Times New Roman" pitchFamily="18" charset="0"/>
              </a:rPr>
              <a:t>Процесс измерения массы называется </a:t>
            </a:r>
            <a:r>
              <a:rPr lang="ru-RU" sz="2800" b="1" u="sng" dirty="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взвешиванием,</a:t>
            </a:r>
            <a:r>
              <a:rPr lang="ru-RU" sz="2800" dirty="0">
                <a:latin typeface="Calibri" pitchFamily="34" charset="0"/>
                <a:cs typeface="Times New Roman" pitchFamily="18" charset="0"/>
              </a:rPr>
              <a:t> а прибор для измерения массы – </a:t>
            </a:r>
            <a:r>
              <a:rPr lang="ru-RU" sz="2800" b="1" u="sng" dirty="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весами</a:t>
            </a:r>
            <a:r>
              <a:rPr lang="ru-RU" sz="2800" dirty="0">
                <a:latin typeface="Calibri" pitchFamily="34" charset="0"/>
                <a:cs typeface="Times New Roman" pitchFamily="18" charset="0"/>
              </a:rPr>
              <a:t>. Изображение весов встречается еще со времен Древнего Египта.</a:t>
            </a:r>
            <a:endParaRPr lang="ru-RU" sz="2800" dirty="0"/>
          </a:p>
        </p:txBody>
      </p:sp>
      <p:pic>
        <p:nvPicPr>
          <p:cNvPr id="3" name="Рисунок 2" descr="Египетские вес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2349500"/>
            <a:ext cx="676910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737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285720" y="5072074"/>
            <a:ext cx="83582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00"/>
                </a:solidFill>
              </a:rPr>
              <a:t>Взвешивание – измерение массы с помощью </a:t>
            </a:r>
            <a:r>
              <a:rPr lang="ru-RU" sz="2800" b="1" dirty="0">
                <a:solidFill>
                  <a:srgbClr val="CC3300"/>
                </a:solidFill>
              </a:rPr>
              <a:t>весов.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32775" name="Picture 7" descr="Проект &quot;кабинет физики&quot; (стр. 4 ) Pandia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1214422"/>
            <a:ext cx="4476781" cy="3357586"/>
          </a:xfrm>
          <a:prstGeom prst="rect">
            <a:avLst/>
          </a:prstGeom>
          <a:noFill/>
        </p:spPr>
      </p:pic>
      <p:pic>
        <p:nvPicPr>
          <p:cNvPr id="32777" name="Picture 9" descr="объять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1214422"/>
            <a:ext cx="3707053" cy="3429024"/>
          </a:xfrm>
          <a:prstGeom prst="rect">
            <a:avLst/>
          </a:prstGeom>
          <a:noFill/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928662" y="92867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85794"/>
            <a:ext cx="8229600" cy="439718"/>
          </a:xfrm>
        </p:spPr>
        <p:txBody>
          <a:bodyPr>
            <a:noAutofit/>
          </a:bodyPr>
          <a:lstStyle/>
          <a:p>
            <a:r>
              <a:rPr lang="ru-RU" sz="2800" dirty="0"/>
              <a:t>Вагонные весы</a:t>
            </a:r>
          </a:p>
        </p:txBody>
      </p:sp>
      <p:pic>
        <p:nvPicPr>
          <p:cNvPr id="6" name="Picture 10" descr="i?id=16429713-2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2806701" cy="2105456"/>
          </a:xfrm>
          <a:prstGeom prst="rect">
            <a:avLst/>
          </a:prstGeom>
          <a:noFill/>
        </p:spPr>
      </p:pic>
      <p:pic>
        <p:nvPicPr>
          <p:cNvPr id="3078" name="Picture 6" descr="http://im3-tub-ru.yandex.net/i?id=58690bddd0e532b563bc160f81492e03-88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14818"/>
            <a:ext cx="2667005" cy="2000254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57158" y="3571876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Автомобильные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весы</a:t>
            </a:r>
          </a:p>
        </p:txBody>
      </p:sp>
      <p:pic>
        <p:nvPicPr>
          <p:cNvPr id="12" name="Picture 7" descr="i?id=352844087-1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572008"/>
            <a:ext cx="2447925" cy="1836737"/>
          </a:xfrm>
          <a:prstGeom prst="rect">
            <a:avLst/>
          </a:prstGeom>
          <a:noFill/>
        </p:spPr>
      </p:pic>
      <p:pic>
        <p:nvPicPr>
          <p:cNvPr id="13" name="Picture 8" descr="i?id=393794902-3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4143380"/>
            <a:ext cx="2786082" cy="2090391"/>
          </a:xfrm>
          <a:prstGeom prst="rect">
            <a:avLst/>
          </a:prstGeom>
          <a:noFill/>
        </p:spPr>
      </p:pic>
      <p:pic>
        <p:nvPicPr>
          <p:cNvPr id="3086" name="Picture 14" descr="http://im2-tub-ru.yandex.net/i?id=e4b2ab30753b0df7feb27a7586183735-100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1339438"/>
            <a:ext cx="2857520" cy="2143141"/>
          </a:xfrm>
          <a:prstGeom prst="rect">
            <a:avLst/>
          </a:prstGeom>
          <a:noFill/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500034" y="0"/>
            <a:ext cx="8229600" cy="7254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Весы –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прибор для измерения массы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928662" y="642918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923</Words>
  <Application>Microsoft Office PowerPoint</Application>
  <PresentationFormat>Экран (4:3)</PresentationFormat>
  <Paragraphs>187</Paragraphs>
  <Slides>25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Arial Narrow</vt:lpstr>
      <vt:lpstr>Calibri</vt:lpstr>
      <vt:lpstr>Comic Sans MS</vt:lpstr>
      <vt:lpstr>Georgia</vt:lpstr>
      <vt:lpstr>Monotype Corsiva</vt:lpstr>
      <vt:lpstr>Times New Roman</vt:lpstr>
      <vt:lpstr>Тема Office</vt:lpstr>
      <vt:lpstr>Вопросы для размышления.</vt:lpstr>
      <vt:lpstr>Переведи в СИ</vt:lpstr>
      <vt:lpstr>Проверь себя</vt:lpstr>
      <vt:lpstr>Загадка</vt:lpstr>
      <vt:lpstr>Вопросы для размышления.</vt:lpstr>
      <vt:lpstr>Презентация PowerPoint</vt:lpstr>
      <vt:lpstr>Презентация PowerPoint</vt:lpstr>
      <vt:lpstr>Презентация PowerPoint</vt:lpstr>
      <vt:lpstr>Вагонные весы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взвешивания массы тела на весах</vt:lpstr>
      <vt:lpstr>Презентация PowerPoint</vt:lpstr>
      <vt:lpstr>Презентация PowerPoint</vt:lpstr>
      <vt:lpstr>Презентация PowerPoint</vt:lpstr>
      <vt:lpstr> Идеальный вес:  как рассчитать индекс массы тела (ИМТ)?  </vt:lpstr>
      <vt:lpstr> Идеальный вес:  как рассчитать индекс массы тела (ИМТ)?  </vt:lpstr>
      <vt:lpstr>Ожирение – угроза здоровью.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Мария Шмалюх</cp:lastModifiedBy>
  <cp:revision>95</cp:revision>
  <dcterms:created xsi:type="dcterms:W3CDTF">2014-11-21T15:02:50Z</dcterms:created>
  <dcterms:modified xsi:type="dcterms:W3CDTF">2024-04-25T12:59:55Z</dcterms:modified>
</cp:coreProperties>
</file>