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8" r:id="rId5"/>
    <p:sldId id="272" r:id="rId6"/>
    <p:sldId id="271" r:id="rId7"/>
    <p:sldId id="269" r:id="rId8"/>
    <p:sldId id="270" r:id="rId9"/>
    <p:sldId id="276" r:id="rId10"/>
    <p:sldId id="280" r:id="rId11"/>
    <p:sldId id="279" r:id="rId12"/>
    <p:sldId id="273" r:id="rId13"/>
    <p:sldId id="275" r:id="rId14"/>
    <p:sldId id="274" r:id="rId15"/>
    <p:sldId id="265" r:id="rId16"/>
    <p:sldId id="283" r:id="rId17"/>
    <p:sldId id="277" r:id="rId18"/>
    <p:sldId id="278" r:id="rId19"/>
    <p:sldId id="266" r:id="rId20"/>
    <p:sldId id="284" r:id="rId21"/>
    <p:sldId id="281" r:id="rId22"/>
    <p:sldId id="282" r:id="rId23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159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a6f895f4080cbf2/&#1056;&#1072;&#1073;&#1086;&#1095;&#1080;&#1081;%20&#1089;&#1090;&#1086;&#1083;/&#1057;&#1080;&#1088;&#1080;&#1091;&#1089;.%20&#1043;&#1088;&#1072;&#1092;&#1080;&#108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a6f895f4080cbf2/&#1056;&#1072;&#1073;&#1086;&#1095;&#1080;&#1081;%20&#1089;&#1090;&#1086;&#1083;/&#1057;&#1080;&#1088;&#1080;&#1091;&#1089;.%20&#1043;&#1088;&#1072;&#1092;&#1080;&#108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Зависимость массы от объёма </a:t>
            </a:r>
          </a:p>
        </c:rich>
      </c:tx>
      <c:layout>
        <c:manualLayout>
          <c:xMode val="edge"/>
          <c:yMode val="edge"/>
          <c:x val="0.30669687341713864"/>
          <c:y val="3.1290572212045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9850568678915135"/>
                  <c:y val="6.226249728316446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m = 1,464*V - 0,448</a:t>
                    </a:r>
                    <a:br>
                      <a:rPr lang="en-US"/>
                    </a:br>
                    <a:r>
                      <a:rPr lang="en-US"/>
                      <a:t>R² = 0,9994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Лист1!$B$1:$B$10</c:f>
              <c:numCache>
                <c:formatCode>General</c:formatCode>
                <c:ptCount val="10"/>
                <c:pt idx="0">
                  <c:v>10</c:v>
                </c:pt>
                <c:pt idx="1">
                  <c:v>17</c:v>
                </c:pt>
                <c:pt idx="2">
                  <c:v>24</c:v>
                </c:pt>
                <c:pt idx="3">
                  <c:v>30</c:v>
                </c:pt>
                <c:pt idx="4">
                  <c:v>36</c:v>
                </c:pt>
                <c:pt idx="5">
                  <c:v>40</c:v>
                </c:pt>
                <c:pt idx="6">
                  <c:v>45</c:v>
                </c:pt>
                <c:pt idx="7">
                  <c:v>53</c:v>
                </c:pt>
                <c:pt idx="8">
                  <c:v>60</c:v>
                </c:pt>
                <c:pt idx="9">
                  <c:v>70</c:v>
                </c:pt>
              </c:numCache>
            </c:numRef>
          </c:xVal>
          <c:yVal>
            <c:numRef>
              <c:f>Лист1!$A$1:$A$10</c:f>
              <c:numCache>
                <c:formatCode>General</c:formatCode>
                <c:ptCount val="10"/>
                <c:pt idx="0">
                  <c:v>13.56</c:v>
                </c:pt>
                <c:pt idx="1">
                  <c:v>24.12</c:v>
                </c:pt>
                <c:pt idx="2">
                  <c:v>34.659999999999997</c:v>
                </c:pt>
                <c:pt idx="3">
                  <c:v>44.23</c:v>
                </c:pt>
                <c:pt idx="4">
                  <c:v>51.44</c:v>
                </c:pt>
                <c:pt idx="5">
                  <c:v>58.88</c:v>
                </c:pt>
                <c:pt idx="6">
                  <c:v>66.5</c:v>
                </c:pt>
                <c:pt idx="7">
                  <c:v>77.14</c:v>
                </c:pt>
                <c:pt idx="8">
                  <c:v>87.37</c:v>
                </c:pt>
                <c:pt idx="9">
                  <c:v>101.08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B8F-4342-A983-6634DB6F0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6312416"/>
        <c:axId val="756311936"/>
      </c:scatterChart>
      <c:valAx>
        <c:axId val="75631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V,</a:t>
                </a:r>
                <a:r>
                  <a:rPr lang="ru-RU" dirty="0"/>
                  <a:t> </a:t>
                </a:r>
                <a:r>
                  <a:rPr lang="en-US" dirty="0"/>
                  <a:t>c</a:t>
                </a:r>
                <a:r>
                  <a:rPr lang="ru-RU" dirty="0"/>
                  <a:t>м</a:t>
                </a:r>
                <a:r>
                  <a:rPr lang="ru-RU" baseline="30000" dirty="0"/>
                  <a:t>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6311936"/>
        <c:crosses val="autoZero"/>
        <c:crossBetween val="midCat"/>
      </c:valAx>
      <c:valAx>
        <c:axId val="75631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m, </a:t>
                </a:r>
                <a:r>
                  <a:rPr lang="ru-RU"/>
                  <a:t>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6312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Зависимость массы от объёма вещества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4463147941879083"/>
                  <c:y val="7.943992908726560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m = 2,633*V + 2,411</a:t>
                    </a:r>
                    <a:br>
                      <a:rPr lang="en-US"/>
                    </a:br>
                    <a:r>
                      <a:rPr lang="en-US"/>
                      <a:t>R² = 0,9993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Лист1!$B$19:$B$28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14</c:v>
                </c:pt>
                <c:pt idx="3">
                  <c:v>18</c:v>
                </c:pt>
                <c:pt idx="4">
                  <c:v>21</c:v>
                </c:pt>
                <c:pt idx="5">
                  <c:v>23</c:v>
                </c:pt>
                <c:pt idx="6">
                  <c:v>27</c:v>
                </c:pt>
                <c:pt idx="7">
                  <c:v>32</c:v>
                </c:pt>
                <c:pt idx="8">
                  <c:v>36</c:v>
                </c:pt>
                <c:pt idx="9">
                  <c:v>38</c:v>
                </c:pt>
              </c:numCache>
            </c:numRef>
          </c:xVal>
          <c:yVal>
            <c:numRef>
              <c:f>Лист1!$A$19:$A$28</c:f>
              <c:numCache>
                <c:formatCode>General</c:formatCode>
                <c:ptCount val="10"/>
                <c:pt idx="0">
                  <c:v>14.76</c:v>
                </c:pt>
                <c:pt idx="1">
                  <c:v>29.01</c:v>
                </c:pt>
                <c:pt idx="2">
                  <c:v>39.119999999999997</c:v>
                </c:pt>
                <c:pt idx="3">
                  <c:v>50.55</c:v>
                </c:pt>
                <c:pt idx="4">
                  <c:v>57.88</c:v>
                </c:pt>
                <c:pt idx="5">
                  <c:v>64.180000000000007</c:v>
                </c:pt>
                <c:pt idx="6">
                  <c:v>72.53</c:v>
                </c:pt>
                <c:pt idx="7">
                  <c:v>86.64</c:v>
                </c:pt>
                <c:pt idx="8">
                  <c:v>96.02</c:v>
                </c:pt>
                <c:pt idx="9">
                  <c:v>103.19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38-4A33-A1EF-C0E2515BF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2294112"/>
        <c:axId val="882294592"/>
      </c:scatterChart>
      <c:valAx>
        <c:axId val="882294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l-GR" dirty="0"/>
                  <a:t>Δ</a:t>
                </a:r>
                <a:r>
                  <a:rPr lang="en-US" dirty="0"/>
                  <a:t>V,</a:t>
                </a:r>
                <a:r>
                  <a:rPr lang="ru-RU" dirty="0"/>
                  <a:t> </a:t>
                </a:r>
                <a:r>
                  <a:rPr lang="en-US" dirty="0"/>
                  <a:t>c</a:t>
                </a:r>
                <a:r>
                  <a:rPr lang="ru-RU" dirty="0"/>
                  <a:t>м</a:t>
                </a:r>
                <a:r>
                  <a:rPr lang="ru-RU" baseline="30000" dirty="0"/>
                  <a:t>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82294592"/>
        <c:crosses val="autoZero"/>
        <c:crossBetween val="midCat"/>
      </c:valAx>
      <c:valAx>
        <c:axId val="88229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m, </a:t>
                </a:r>
                <a:r>
                  <a:rPr lang="ru-RU"/>
                  <a:t>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82294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0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5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3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7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9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2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4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1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2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6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6AA8-DFB6-488F-824C-C8B3C869B9D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095F-C63B-4ECD-81BF-1B6324FFC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3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077755"/>
            <a:ext cx="7772400" cy="1470025"/>
          </a:xfrm>
        </p:spPr>
        <p:txBody>
          <a:bodyPr/>
          <a:lstStyle/>
          <a:p>
            <a:r>
              <a:rPr lang="ru-RU" dirty="0"/>
              <a:t>Единственный путь, ведущий к знаниям, – это деятельность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429000"/>
            <a:ext cx="6400800" cy="1752600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Бернард Шоу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B48C74-1D2E-439A-5B70-C314878F9C23}"/>
              </a:ext>
            </a:extLst>
          </p:cNvPr>
          <p:cNvSpPr txBox="1"/>
          <p:nvPr/>
        </p:nvSpPr>
        <p:spPr>
          <a:xfrm>
            <a:off x="4114800" y="296805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4D94F-A75B-8B4B-2932-FB87D2BF70F2}"/>
              </a:ext>
            </a:extLst>
          </p:cNvPr>
          <p:cNvSpPr txBox="1"/>
          <p:nvPr/>
        </p:nvSpPr>
        <p:spPr>
          <a:xfrm>
            <a:off x="914400" y="3976412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/>
              <a:t> </a:t>
            </a:r>
          </a:p>
          <a:p>
            <a:pPr marL="285750" indent="-285750" algn="r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7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07" y="188640"/>
            <a:ext cx="8851686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Ход работы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24653" y="836712"/>
            <a:ext cx="820891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683FF-800D-E486-ADAC-0D53C3ED402C}"/>
              </a:ext>
            </a:extLst>
          </p:cNvPr>
          <p:cNvSpPr txBox="1"/>
          <p:nvPr/>
        </p:nvSpPr>
        <p:spPr>
          <a:xfrm>
            <a:off x="159417" y="620688"/>
            <a:ext cx="8851686" cy="6261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" algn="just">
              <a:spcBef>
                <a:spcPts val="121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Взвешиваем</a:t>
            </a:r>
            <a:r>
              <a:rPr lang="ru-RU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пустой</a:t>
            </a:r>
            <a:r>
              <a:rPr lang="ru-RU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мерный</a:t>
            </a:r>
            <a:r>
              <a:rPr lang="ru-RU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цилиндр (</a:t>
            </a:r>
            <a:r>
              <a:rPr lang="en-US" sz="24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400" i="1" spc="-1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67945" algn="just">
              <a:lnSpc>
                <a:spcPct val="115000"/>
              </a:lnSpc>
              <a:spcBef>
                <a:spcPts val="125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 мензурку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наливаем некоторый объём воды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замеряем его, тарируем весы (обнуляем вес) для удобства.</a:t>
            </a:r>
          </a:p>
          <a:p>
            <a:pPr marL="64770" marR="67945" algn="just">
              <a:lnSpc>
                <a:spcPct val="115000"/>
              </a:lnSpc>
              <a:spcBef>
                <a:spcPts val="1250"/>
              </a:spcBef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12. Насыпаем песок небольшими порциями в воду, записываем установившийся объём воды с песком.</a:t>
            </a:r>
          </a:p>
          <a:p>
            <a:pPr marL="64770" marR="68580" algn="just">
              <a:lnSpc>
                <a:spcPct val="115000"/>
              </a:lnSpc>
              <a:spcBef>
                <a:spcPts val="965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Вычисляем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объём засыпанного песка мензурке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ΔV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en-US" sz="2400" i="1" dirty="0">
                <a:latin typeface="Times New Roman" panose="02020603050405020304" pitchFamily="18" charset="0"/>
              </a:rPr>
              <a:t>V</a:t>
            </a:r>
            <a:r>
              <a:rPr lang="ru-RU" sz="2400" i="1" baseline="-25000" dirty="0">
                <a:latin typeface="Times New Roman" panose="02020603050405020304" pitchFamily="18" charset="0"/>
              </a:rPr>
              <a:t>0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64770" algn="just">
              <a:spcBef>
                <a:spcPts val="100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Записываем результаты измерений, вычислений в таблицу. </a:t>
            </a:r>
          </a:p>
          <a:p>
            <a:pPr marL="64770" marR="68580" algn="just">
              <a:lnSpc>
                <a:spcPct val="115000"/>
              </a:lnSpc>
              <a:spcBef>
                <a:spcPts val="965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овторяем измерения не менее 10 раз, вычисляем плотность частиц. </a:t>
            </a:r>
          </a:p>
          <a:p>
            <a:pPr marL="64770" marR="68580" algn="just">
              <a:lnSpc>
                <a:spcPct val="115000"/>
              </a:lnSpc>
              <a:spcBef>
                <a:spcPts val="965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Строим график зависимости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 (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ΔV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4770" marR="68580" algn="just">
              <a:lnSpc>
                <a:spcPct val="115000"/>
              </a:lnSpc>
              <a:spcBef>
                <a:spcPts val="965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17. Вычисляем среднюю плотность крупинок песка соответствующую угловому коэффициенту графика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ΔV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68580" algn="just">
              <a:lnSpc>
                <a:spcPct val="115000"/>
              </a:lnSpc>
              <a:spcBef>
                <a:spcPts val="965"/>
              </a:spcBef>
              <a:spcAft>
                <a:spcPts val="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4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07" y="188640"/>
            <a:ext cx="8851686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Ход работы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24653" y="836712"/>
            <a:ext cx="820891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7934FCB-51D5-E17E-A42D-6A839ADD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7723"/>
            <a:ext cx="2710075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36B5B52-BF76-6D12-5675-D9F633A7F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r="18441"/>
          <a:stretch/>
        </p:blipFill>
        <p:spPr bwMode="auto">
          <a:xfrm>
            <a:off x="2915816" y="1220623"/>
            <a:ext cx="6230936" cy="528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15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10E57-4BFE-DCFB-BE54-42D323B3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Рисунок установки. Определение насыпной плотности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98B55F1-50BE-34C9-21FA-996B5E28B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8" y="1700808"/>
            <a:ext cx="5309580" cy="443990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CAC4A8-3DF0-153B-6ABA-8EB697845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0" y="3573016"/>
            <a:ext cx="474326" cy="9288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B7A67B-1736-16A3-D8BF-0C62CD258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30" y="1772171"/>
            <a:ext cx="4073827" cy="20520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4D78FD-3AB6-DC34-112D-9F2B55822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518" y="3827427"/>
            <a:ext cx="1162345" cy="6096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F7F791-40D6-07EF-AD45-136A36DCB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3501008"/>
            <a:ext cx="1368152" cy="6463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9134DAD-79A2-4F7E-3368-27E61E346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451" y="2630748"/>
            <a:ext cx="288381" cy="3662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FC2DCCE-FFC6-C122-ECB1-6712B6F43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6021288"/>
            <a:ext cx="3892841" cy="4651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86EEF6C-5966-330D-EA1F-30FEFEF9882F}"/>
              </a:ext>
            </a:extLst>
          </p:cNvPr>
          <p:cNvSpPr txBox="1"/>
          <p:nvPr/>
        </p:nvSpPr>
        <p:spPr>
          <a:xfrm>
            <a:off x="2208484" y="5951021"/>
            <a:ext cx="1138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весы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D13D1E8-64C9-7798-7471-C6359B736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1979" y="1826106"/>
            <a:ext cx="288381" cy="3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2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C55A7-9152-F871-D909-22F29994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r"/>
            <a:r>
              <a:rPr lang="ru-RU" dirty="0"/>
              <a:t>Таблица 1.  Насыпная плотность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38E3D84-FB53-0965-E475-5F03D3E7B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273486"/>
              </p:ext>
            </p:extLst>
          </p:nvPr>
        </p:nvGraphicFramePr>
        <p:xfrm>
          <a:off x="457200" y="1124744"/>
          <a:ext cx="8229600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595">
                  <a:extLst>
                    <a:ext uri="{9D8B030D-6E8A-4147-A177-3AD203B41FA5}">
                      <a16:colId xmlns:a16="http://schemas.microsoft.com/office/drawing/2014/main" val="2340295571"/>
                    </a:ext>
                  </a:extLst>
                </a:gridCol>
                <a:gridCol w="1862263">
                  <a:extLst>
                    <a:ext uri="{9D8B030D-6E8A-4147-A177-3AD203B41FA5}">
                      <a16:colId xmlns:a16="http://schemas.microsoft.com/office/drawing/2014/main" val="4036978418"/>
                    </a:ext>
                  </a:extLst>
                </a:gridCol>
                <a:gridCol w="1163608">
                  <a:extLst>
                    <a:ext uri="{9D8B030D-6E8A-4147-A177-3AD203B41FA5}">
                      <a16:colId xmlns:a16="http://schemas.microsoft.com/office/drawing/2014/main" val="3137974794"/>
                    </a:ext>
                  </a:extLst>
                </a:gridCol>
                <a:gridCol w="1225309">
                  <a:extLst>
                    <a:ext uri="{9D8B030D-6E8A-4147-A177-3AD203B41FA5}">
                      <a16:colId xmlns:a16="http://schemas.microsoft.com/office/drawing/2014/main" val="256624516"/>
                    </a:ext>
                  </a:extLst>
                </a:gridCol>
                <a:gridCol w="1157373">
                  <a:extLst>
                    <a:ext uri="{9D8B030D-6E8A-4147-A177-3AD203B41FA5}">
                      <a16:colId xmlns:a16="http://schemas.microsoft.com/office/drawing/2014/main" val="2036514351"/>
                    </a:ext>
                  </a:extLst>
                </a:gridCol>
                <a:gridCol w="1205726">
                  <a:extLst>
                    <a:ext uri="{9D8B030D-6E8A-4147-A177-3AD203B41FA5}">
                      <a16:colId xmlns:a16="http://schemas.microsoft.com/office/drawing/2014/main" val="666317646"/>
                    </a:ext>
                  </a:extLst>
                </a:gridCol>
                <a:gridCol w="1205726">
                  <a:extLst>
                    <a:ext uri="{9D8B030D-6E8A-4147-A177-3AD203B41FA5}">
                      <a16:colId xmlns:a16="http://schemas.microsoft.com/office/drawing/2014/main" val="1447152834"/>
                    </a:ext>
                  </a:extLst>
                </a:gridCol>
              </a:tblGrid>
              <a:tr h="50405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цилиндра с песком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песка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песка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цилиндре</a:t>
                      </a:r>
                    </a:p>
                    <a:p>
                      <a:pPr algn="ctr"/>
                      <a:r>
                        <a:rPr lang="ru-RU" sz="2000" spc="-3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V, </a:t>
                      </a:r>
                      <a:r>
                        <a:rPr lang="en-US" sz="2000" spc="-3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2000" spc="-3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2000" spc="-3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spc="-3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en-US" sz="2000" spc="-3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34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Насыпная плотность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ru-RU" sz="20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г/см</a:t>
                      </a:r>
                      <a:r>
                        <a:rPr lang="ru-RU" sz="20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964864"/>
                  </a:ext>
                </a:extLst>
              </a:tr>
              <a:tr h="736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олученное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Угловой коэффициент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справочным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471328"/>
                  </a:ext>
                </a:extLst>
              </a:tr>
              <a:tr h="2650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1,4</a:t>
                      </a:r>
                      <a:r>
                        <a:rPr lang="ru-RU" sz="2000" baseline="0" dirty="0"/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1,33 до 1.5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44727"/>
                  </a:ext>
                </a:extLst>
              </a:tr>
              <a:tr h="265024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300666"/>
                  </a:ext>
                </a:extLst>
              </a:tr>
              <a:tr h="265024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42354"/>
                  </a:ext>
                </a:extLst>
              </a:tr>
              <a:tr h="265024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05944"/>
                  </a:ext>
                </a:extLst>
              </a:tr>
              <a:tr h="265024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51,44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258682"/>
                  </a:ext>
                </a:extLst>
              </a:tr>
              <a:tr h="265024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95348"/>
                  </a:ext>
                </a:extLst>
              </a:tr>
              <a:tr h="265024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73331"/>
                  </a:ext>
                </a:extLst>
              </a:tr>
              <a:tr h="265024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120,78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98120"/>
                  </a:ext>
                </a:extLst>
              </a:tr>
              <a:tr h="265024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131,01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87,37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193309"/>
                  </a:ext>
                </a:extLst>
              </a:tr>
              <a:tr h="265024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144,72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002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60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E7F46AA-8D2A-2077-2AF8-B5AFA93130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942392"/>
              </p:ext>
            </p:extLst>
          </p:nvPr>
        </p:nvGraphicFramePr>
        <p:xfrm>
          <a:off x="144016" y="620688"/>
          <a:ext cx="889248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0E90276-6AAB-62A4-1959-B39887E2C0F7}"/>
              </a:ext>
            </a:extLst>
          </p:cNvPr>
          <p:cNvGrpSpPr/>
          <p:nvPr/>
        </p:nvGrpSpPr>
        <p:grpSpPr>
          <a:xfrm>
            <a:off x="3923928" y="2281875"/>
            <a:ext cx="3450778" cy="2020513"/>
            <a:chOff x="3923928" y="2281875"/>
            <a:chExt cx="3450778" cy="2020513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DAA4600A-D453-C306-2E11-BB3A1C2BFC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3928" y="2312958"/>
              <a:ext cx="2946722" cy="15357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1862671A-DC82-E94F-FC86-740B028F32A8}"/>
                </a:ext>
              </a:extLst>
            </p:cNvPr>
            <p:cNvCxnSpPr>
              <a:cxnSpLocks/>
            </p:cNvCxnSpPr>
            <p:nvPr/>
          </p:nvCxnSpPr>
          <p:spPr>
            <a:xfrm>
              <a:off x="3923928" y="3848700"/>
              <a:ext cx="2952328" cy="24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09D8AF8-673A-6785-9559-042F146291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6256" y="2281875"/>
              <a:ext cx="0" cy="1591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Дуга 10">
              <a:extLst>
                <a:ext uri="{FF2B5EF4-FFF2-40B4-BE49-F238E27FC236}">
                  <a16:creationId xmlns:a16="http://schemas.microsoft.com/office/drawing/2014/main" id="{C5313635-AFDB-87E5-3251-C8EA8E09E956}"/>
                </a:ext>
              </a:extLst>
            </p:cNvPr>
            <p:cNvSpPr/>
            <p:nvPr/>
          </p:nvSpPr>
          <p:spPr>
            <a:xfrm>
              <a:off x="4139952" y="3695117"/>
              <a:ext cx="154474" cy="148939"/>
            </a:xfrm>
            <a:prstGeom prst="arc">
              <a:avLst>
                <a:gd name="adj1" fmla="val 16200000"/>
                <a:gd name="adj2" fmla="val 48390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054009-C9B7-8136-2510-99D30C45FFAE}"/>
                </a:ext>
              </a:extLst>
            </p:cNvPr>
            <p:cNvSpPr txBox="1"/>
            <p:nvPr/>
          </p:nvSpPr>
          <p:spPr>
            <a:xfrm>
              <a:off x="4238095" y="3510451"/>
              <a:ext cx="11521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α</a:t>
              </a:r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DFD33B-AC89-EC0F-8086-1888E9D28EFD}"/>
                </a:ext>
              </a:extLst>
            </p:cNvPr>
            <p:cNvSpPr txBox="1"/>
            <p:nvPr/>
          </p:nvSpPr>
          <p:spPr>
            <a:xfrm>
              <a:off x="6870650" y="2735082"/>
              <a:ext cx="5040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m</a:t>
              </a:r>
              <a:endParaRPr lang="ru-RU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A663C4-7132-29D2-0BBE-DE596E9929AB}"/>
                </a:ext>
              </a:extLst>
            </p:cNvPr>
            <p:cNvSpPr txBox="1"/>
            <p:nvPr/>
          </p:nvSpPr>
          <p:spPr>
            <a:xfrm>
              <a:off x="5416724" y="3933056"/>
              <a:ext cx="8114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V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95661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07" y="188641"/>
            <a:ext cx="8851686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24653" y="836712"/>
            <a:ext cx="820891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DD95F6-5F7A-DED2-50B4-18B8E0E7869B}"/>
                  </a:ext>
                </a:extLst>
              </p:cNvPr>
              <p:cNvSpPr txBox="1"/>
              <p:nvPr/>
            </p:nvSpPr>
            <p:spPr>
              <a:xfrm>
                <a:off x="266078" y="595279"/>
                <a:ext cx="8611843" cy="5147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 графика видно, что зависимость линейная. По данному графику значение углового  коэффициента (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Δ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/Δ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1,46  г/м</a:t>
                </a:r>
                <a:r>
                  <a:rPr lang="ru-RU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Пользуясь «методом границ», оценим абсолютную погрешность полученной величины. Для этого выберем из полученных значений плотности минимальную и максимальную плотность. Вычислим абсолютную погрешность по формуле: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3812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ρ</m:t>
                          </m:r>
                        </m:sub>
                      </m:sSub>
                      <m:r>
                        <a:rPr lang="ru-RU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sub>
                          </m:sSub>
                        </m:num>
                        <m:den>
                          <m: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1,48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1,36</m:t>
                          </m:r>
                        </m:num>
                        <m:den>
                          <m: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=0,06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Запишем значение насыпной плотности  с учетом погрешности.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ρ</m:t>
                        </m:r>
                      </m:e>
                      <m:sub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н</m:t>
                        </m:r>
                      </m:sub>
                    </m:sSub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ρ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ρ</m:t>
                            </m:r>
                          </m:sub>
                        </m:sSub>
                      </m:e>
                    </m:d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 46±0,06,г/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DD95F6-5F7A-DED2-50B4-18B8E0E78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8" y="595279"/>
                <a:ext cx="8611843" cy="5147115"/>
              </a:xfrm>
              <a:prstGeom prst="rect">
                <a:avLst/>
              </a:prstGeom>
              <a:blipFill>
                <a:blip r:embed="rId2"/>
                <a:stretch>
                  <a:fillRect l="-1133" t="-474" r="-1133" b="-10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86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07" y="188641"/>
            <a:ext cx="8851686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24653" y="836712"/>
            <a:ext cx="820891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DD95F6-5F7A-DED2-50B4-18B8E0E7869B}"/>
                  </a:ext>
                </a:extLst>
              </p:cNvPr>
              <p:cNvSpPr txBox="1"/>
              <p:nvPr/>
            </p:nvSpPr>
            <p:spPr>
              <a:xfrm>
                <a:off x="266078" y="595279"/>
                <a:ext cx="8611843" cy="225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Вычислим относительную погрешность расчёта насыпной плотности по формуле: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3812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14:m>
                  <m:oMath xmlns:m="http://schemas.openxmlformats.org/officeDocument/2006/math"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ru-RU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ρ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ρ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∗100%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0,06</m:t>
                        </m:r>
                      </m:num>
                      <m:den>
                        <m:r>
                          <a:rPr lang="ru-RU" sz="2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1,46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∗100%</m:t>
                    </m:r>
                    <m: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=0,0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∗100%</m:t>
                    </m:r>
                    <m: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4 %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DD95F6-5F7A-DED2-50B4-18B8E0E78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8" y="595279"/>
                <a:ext cx="8611843" cy="2252796"/>
              </a:xfrm>
              <a:prstGeom prst="rect">
                <a:avLst/>
              </a:prstGeom>
              <a:blipFill>
                <a:blip r:embed="rId2"/>
                <a:stretch>
                  <a:fillRect l="-1133" t="-1084" r="-11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179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5ED485E-9979-9F86-2387-41D977306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176504"/>
              </p:ext>
            </p:extLst>
          </p:nvPr>
        </p:nvGraphicFramePr>
        <p:xfrm>
          <a:off x="457199" y="1124744"/>
          <a:ext cx="8229601" cy="5181600"/>
        </p:xfrm>
        <a:graphic>
          <a:graphicData uri="http://schemas.openxmlformats.org/drawingml/2006/table">
            <a:tbl>
              <a:tblPr firstRow="1" firstCol="1" bandRow="1"/>
              <a:tblGrid>
                <a:gridCol w="505378">
                  <a:extLst>
                    <a:ext uri="{9D8B030D-6E8A-4147-A177-3AD203B41FA5}">
                      <a16:colId xmlns:a16="http://schemas.microsoft.com/office/drawing/2014/main" val="2701976689"/>
                    </a:ext>
                  </a:extLst>
                </a:gridCol>
                <a:gridCol w="1165751">
                  <a:extLst>
                    <a:ext uri="{9D8B030D-6E8A-4147-A177-3AD203B41FA5}">
                      <a16:colId xmlns:a16="http://schemas.microsoft.com/office/drawing/2014/main" val="869656360"/>
                    </a:ext>
                  </a:extLst>
                </a:gridCol>
                <a:gridCol w="1000278">
                  <a:extLst>
                    <a:ext uri="{9D8B030D-6E8A-4147-A177-3AD203B41FA5}">
                      <a16:colId xmlns:a16="http://schemas.microsoft.com/office/drawing/2014/main" val="1794757854"/>
                    </a:ext>
                  </a:extLst>
                </a:gridCol>
                <a:gridCol w="1000278">
                  <a:extLst>
                    <a:ext uri="{9D8B030D-6E8A-4147-A177-3AD203B41FA5}">
                      <a16:colId xmlns:a16="http://schemas.microsoft.com/office/drawing/2014/main" val="1329105219"/>
                    </a:ext>
                  </a:extLst>
                </a:gridCol>
                <a:gridCol w="1193640">
                  <a:extLst>
                    <a:ext uri="{9D8B030D-6E8A-4147-A177-3AD203B41FA5}">
                      <a16:colId xmlns:a16="http://schemas.microsoft.com/office/drawing/2014/main" val="1507197249"/>
                    </a:ext>
                  </a:extLst>
                </a:gridCol>
                <a:gridCol w="1600816">
                  <a:extLst>
                    <a:ext uri="{9D8B030D-6E8A-4147-A177-3AD203B41FA5}">
                      <a16:colId xmlns:a16="http://schemas.microsoft.com/office/drawing/2014/main" val="1683227911"/>
                    </a:ext>
                  </a:extLst>
                </a:gridCol>
                <a:gridCol w="797696">
                  <a:extLst>
                    <a:ext uri="{9D8B030D-6E8A-4147-A177-3AD203B41FA5}">
                      <a16:colId xmlns:a16="http://schemas.microsoft.com/office/drawing/2014/main" val="4018788090"/>
                    </a:ext>
                  </a:extLst>
                </a:gridCol>
                <a:gridCol w="936988">
                  <a:extLst>
                    <a:ext uri="{9D8B030D-6E8A-4147-A177-3AD203B41FA5}">
                      <a16:colId xmlns:a16="http://schemas.microsoft.com/office/drawing/2014/main" val="2845855179"/>
                    </a:ext>
                  </a:extLst>
                </a:gridCol>
                <a:gridCol w="28776">
                  <a:extLst>
                    <a:ext uri="{9D8B030D-6E8A-4147-A177-3AD203B41FA5}">
                      <a16:colId xmlns:a16="http://schemas.microsoft.com/office/drawing/2014/main" val="2154230270"/>
                    </a:ext>
                  </a:extLst>
                </a:gridCol>
              </a:tblGrid>
              <a:tr h="377403">
                <a:tc rowSpan="2">
                  <a:txBody>
                    <a:bodyPr/>
                    <a:lstStyle/>
                    <a:p>
                      <a:pPr marL="238125" algn="ctr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238125" algn="ctr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песка, m, г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31115"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воды,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см</a:t>
                      </a:r>
                      <a:r>
                        <a:rPr lang="ru-RU" sz="20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78740"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воды и песка, 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см</a:t>
                      </a:r>
                      <a:r>
                        <a:rPr lang="ru-RU" sz="2000" b="1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песка,  ΔV, см</a:t>
                      </a:r>
                      <a:r>
                        <a:rPr lang="ru-RU" sz="20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238125"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крупинок </a:t>
                      </a:r>
                      <a:r>
                        <a:rPr lang="ru-RU" sz="20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ru-RU" sz="2000" b="1" i="1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г/см</a:t>
                      </a:r>
                      <a:r>
                        <a:rPr lang="ru-RU" sz="20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80585"/>
                  </a:ext>
                </a:extLst>
              </a:tr>
              <a:tr h="1423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олученное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Угловой коэффициент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справочным данным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412215"/>
                  </a:ext>
                </a:extLst>
              </a:tr>
              <a:tr h="180315"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14,76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marL="31115"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8740"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marL="5016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2,53 до 2,81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382757"/>
                  </a:ext>
                </a:extLst>
              </a:tr>
              <a:tr h="180315"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29,01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525226"/>
                  </a:ext>
                </a:extLst>
              </a:tr>
              <a:tr h="180315"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39,12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214586"/>
                  </a:ext>
                </a:extLst>
              </a:tr>
              <a:tr h="180315"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50,55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085086"/>
                  </a:ext>
                </a:extLst>
              </a:tr>
              <a:tr h="180315"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57,88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511054"/>
                  </a:ext>
                </a:extLst>
              </a:tr>
              <a:tr h="180315"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054024"/>
                  </a:ext>
                </a:extLst>
              </a:tr>
              <a:tr h="180315"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72,53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258788"/>
                  </a:ext>
                </a:extLst>
              </a:tr>
              <a:tr h="180315"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86,64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77515"/>
                  </a:ext>
                </a:extLst>
              </a:tr>
              <a:tr h="180315"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96,02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61247"/>
                  </a:ext>
                </a:extLst>
              </a:tr>
              <a:tr h="180315"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125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103,19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209204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6F4AD9F-E4C7-71F0-0192-DED3312C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r"/>
            <a:r>
              <a:rPr lang="ru-RU" dirty="0"/>
              <a:t>Таблица 2.  Плотность частиц</a:t>
            </a:r>
          </a:p>
        </p:txBody>
      </p:sp>
    </p:spTree>
    <p:extLst>
      <p:ext uri="{BB962C8B-B14F-4D97-AF65-F5344CB8AC3E}">
        <p14:creationId xmlns:p14="http://schemas.microsoft.com/office/powerpoint/2010/main" val="3450205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39AE7B7-D247-0630-CE4D-EDF8A75524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091367"/>
              </p:ext>
            </p:extLst>
          </p:nvPr>
        </p:nvGraphicFramePr>
        <p:xfrm>
          <a:off x="30324" y="1420966"/>
          <a:ext cx="85072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11E08F7-5AF1-A3BC-8A80-DF03D95CACA1}"/>
              </a:ext>
            </a:extLst>
          </p:cNvPr>
          <p:cNvCxnSpPr>
            <a:cxnSpLocks/>
          </p:cNvCxnSpPr>
          <p:nvPr/>
        </p:nvCxnSpPr>
        <p:spPr>
          <a:xfrm flipV="1">
            <a:off x="3923928" y="3282283"/>
            <a:ext cx="2597895" cy="866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642DB5D-A8C4-824A-435E-A20A8C61620A}"/>
              </a:ext>
            </a:extLst>
          </p:cNvPr>
          <p:cNvCxnSpPr>
            <a:cxnSpLocks/>
          </p:cNvCxnSpPr>
          <p:nvPr/>
        </p:nvCxnSpPr>
        <p:spPr>
          <a:xfrm>
            <a:off x="3923928" y="4152902"/>
            <a:ext cx="2597895" cy="24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166EBD3-E059-7BB0-0CA2-ABCFE18C33F0}"/>
              </a:ext>
            </a:extLst>
          </p:cNvPr>
          <p:cNvCxnSpPr>
            <a:cxnSpLocks/>
          </p:cNvCxnSpPr>
          <p:nvPr/>
        </p:nvCxnSpPr>
        <p:spPr>
          <a:xfrm flipV="1">
            <a:off x="6521823" y="3282283"/>
            <a:ext cx="0" cy="89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уга 8">
            <a:extLst>
              <a:ext uri="{FF2B5EF4-FFF2-40B4-BE49-F238E27FC236}">
                <a16:creationId xmlns:a16="http://schemas.microsoft.com/office/drawing/2014/main" id="{EE691090-8ABF-1347-4A10-921E789BD277}"/>
              </a:ext>
            </a:extLst>
          </p:cNvPr>
          <p:cNvSpPr/>
          <p:nvPr/>
        </p:nvSpPr>
        <p:spPr>
          <a:xfrm>
            <a:off x="4283968" y="4000141"/>
            <a:ext cx="154474" cy="148939"/>
          </a:xfrm>
          <a:prstGeom prst="arc">
            <a:avLst>
              <a:gd name="adj1" fmla="val 16200000"/>
              <a:gd name="adj2" fmla="val 48390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02D66B-7195-084F-3637-E66560F81C7E}"/>
              </a:ext>
            </a:extLst>
          </p:cNvPr>
          <p:cNvSpPr txBox="1"/>
          <p:nvPr/>
        </p:nvSpPr>
        <p:spPr>
          <a:xfrm>
            <a:off x="4382111" y="3861048"/>
            <a:ext cx="1152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333333"/>
                </a:solidFill>
                <a:latin typeface="Arial" panose="020B0604020202020204" pitchFamily="34" charset="0"/>
              </a:rPr>
              <a:t>β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25681-D86A-E2EC-4ED8-F75B7364306D}"/>
              </a:ext>
            </a:extLst>
          </p:cNvPr>
          <p:cNvSpPr txBox="1"/>
          <p:nvPr/>
        </p:nvSpPr>
        <p:spPr>
          <a:xfrm>
            <a:off x="6474933" y="3545202"/>
            <a:ext cx="504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CE93D4-89F0-3315-339D-D2BFE4353750}"/>
              </a:ext>
            </a:extLst>
          </p:cNvPr>
          <p:cNvSpPr txBox="1"/>
          <p:nvPr/>
        </p:nvSpPr>
        <p:spPr>
          <a:xfrm>
            <a:off x="5216571" y="4083862"/>
            <a:ext cx="811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V</a:t>
            </a:r>
            <a:r>
              <a:rPr lang="en-US" baseline="-30000" dirty="0"/>
              <a:t>i</a:t>
            </a:r>
            <a:endParaRPr lang="ru-RU" baseline="-30000" dirty="0"/>
          </a:p>
        </p:txBody>
      </p:sp>
    </p:spTree>
    <p:extLst>
      <p:ext uri="{BB962C8B-B14F-4D97-AF65-F5344CB8AC3E}">
        <p14:creationId xmlns:p14="http://schemas.microsoft.com/office/powerpoint/2010/main" val="3478281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07" y="188640"/>
            <a:ext cx="8851686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24653" y="836712"/>
            <a:ext cx="820891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62A1E3-D321-21C1-EFB8-824BADFDAE98}"/>
                  </a:ext>
                </a:extLst>
              </p:cNvPr>
              <p:cNvSpPr txBox="1"/>
              <p:nvPr/>
            </p:nvSpPr>
            <p:spPr>
              <a:xfrm>
                <a:off x="424652" y="1202913"/>
                <a:ext cx="8539835" cy="4450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Пользуясь «методом границ», оценим абсолютную погрешность полученной величины. Для этого выберем из полученных значений плотности минимальную и максимальную плотность. Вычислим абсолютную погрешность по формуле: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2,95−2,67</m:t>
                          </m:r>
                        </m:num>
                        <m:den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=0,14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Запишем значение плотности вещества с учетом погрешности.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н</m:t>
                          </m:r>
                        </m:sub>
                      </m:sSub>
                      <m:r>
                        <a:rPr lang="ru-RU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ρ</m:t>
                          </m:r>
                          <m: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ρ</m:t>
                              </m:r>
                            </m:sub>
                          </m:sSub>
                        </m:e>
                      </m:d>
                      <m:r>
                        <a:rPr lang="ru-RU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=2,63±0,14 г/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62A1E3-D321-21C1-EFB8-824BADFDA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52" y="1202913"/>
                <a:ext cx="8539835" cy="4450514"/>
              </a:xfrm>
              <a:prstGeom prst="rect">
                <a:avLst/>
              </a:prstGeom>
              <a:blipFill>
                <a:blip r:embed="rId2"/>
                <a:stretch>
                  <a:fillRect l="-1142" t="-548" r="-1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8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1. Решаем экспериментальную задачу!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67544" y="2082299"/>
            <a:ext cx="820891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/>
              <a:t>Измерьте и сравните насыпную плотность сыпучего вещества с плотностью его частиц или кристаллов, сделайте вывод и обоснуйте его.</a:t>
            </a:r>
          </a:p>
          <a:p>
            <a:pPr marL="0" indent="0">
              <a:buNone/>
            </a:pPr>
            <a:r>
              <a:rPr lang="ru-RU" sz="2800" dirty="0"/>
              <a:t>Примечание: можно использовать речной/ морской песок, соль и т. д.</a:t>
            </a:r>
          </a:p>
        </p:txBody>
      </p:sp>
    </p:spTree>
    <p:extLst>
      <p:ext uri="{BB962C8B-B14F-4D97-AF65-F5344CB8AC3E}">
        <p14:creationId xmlns:p14="http://schemas.microsoft.com/office/powerpoint/2010/main" val="3495447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07" y="188641"/>
            <a:ext cx="8851686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24653" y="836712"/>
            <a:ext cx="820891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DD95F6-5F7A-DED2-50B4-18B8E0E7869B}"/>
                  </a:ext>
                </a:extLst>
              </p:cNvPr>
              <p:cNvSpPr txBox="1"/>
              <p:nvPr/>
            </p:nvSpPr>
            <p:spPr>
              <a:xfrm>
                <a:off x="266078" y="595279"/>
                <a:ext cx="8611843" cy="7048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Вычислим относительную погрешность расчёта плотности песка по формуле: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3812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l-GR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14:m>
                  <m:oMath xmlns:m="http://schemas.openxmlformats.org/officeDocument/2006/math"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ru-RU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ρ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ρ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∗100%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0,14</m:t>
                        </m:r>
                      </m:num>
                      <m:den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2,63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∗100%</m:t>
                    </m:r>
                    <m: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=0,0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∗100%</m:t>
                    </m:r>
                    <m: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5 %</a:t>
                </a:r>
              </a:p>
              <a:p>
                <a:pPr marL="238125" algn="just"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4770" marR="70485" algn="just">
                  <a:lnSpc>
                    <a:spcPct val="115000"/>
                  </a:lnSpc>
                  <a:spcBef>
                    <a:spcPts val="995"/>
                  </a:spcBef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Сравним полученные значения насыпной плотности и истинной плотности, сделаем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вывод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об их соотношении.</a:t>
                </a:r>
              </a:p>
              <a:p>
                <a:pPr marL="64770" marR="70485" algn="l">
                  <a:lnSpc>
                    <a:spcPct val="115000"/>
                  </a:lnSpc>
                  <a:spcBef>
                    <a:spcPts val="995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𝛼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н</m:t>
                              </m:r>
                            </m:sub>
                          </m:sSub>
                        </m:den>
                      </m:f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100%=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1,46</m:t>
                          </m:r>
                        </m:num>
                        <m:den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2, 63</m:t>
                          </m:r>
                        </m:den>
                      </m:f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∙100%=55,5%</m:t>
                      </m:r>
                    </m:oMath>
                  </m:oMathPara>
                </a14:m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4770" marR="70485" algn="just">
                  <a:lnSpc>
                    <a:spcPct val="115000"/>
                  </a:lnSpc>
                  <a:spcBef>
                    <a:spcPts val="995"/>
                  </a:spcBef>
                  <a:spcAft>
                    <a:spcPts val="0"/>
                  </a:spcAft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Насыпная плотность , за счёт воздушных пустот менее плотная, чем плотность самих </a:t>
                </a:r>
                <a:r>
                  <a:rPr lang="ru-RU" sz="2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частиц веществ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</a:t>
                </a:r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38125" algn="just">
                  <a:spcBef>
                    <a:spcPts val="1145"/>
                  </a:spcBef>
                  <a:spcAft>
                    <a:spcPts val="0"/>
                  </a:spcAft>
                  <a:tabLst>
                    <a:tab pos="6570345" algn="l"/>
                  </a:tabLst>
                </a:pPr>
                <a:r>
                  <a:rPr lang="ru-RU" sz="1800" i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38125" algn="just"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DD95F6-5F7A-DED2-50B4-18B8E0E78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8" y="595279"/>
                <a:ext cx="8611843" cy="7048917"/>
              </a:xfrm>
              <a:prstGeom prst="rect">
                <a:avLst/>
              </a:prstGeom>
              <a:blipFill>
                <a:blip r:embed="rId2"/>
                <a:stretch>
                  <a:fillRect l="-1133" t="-346" r="-11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574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07" y="188640"/>
            <a:ext cx="8851686" cy="864096"/>
          </a:xfrm>
        </p:spPr>
        <p:txBody>
          <a:bodyPr>
            <a:normAutofit/>
          </a:bodyPr>
          <a:lstStyle/>
          <a:p>
            <a:r>
              <a:rPr lang="ru-RU" dirty="0"/>
              <a:t>Методическое обоснование!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24653" y="836712"/>
            <a:ext cx="820891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94185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07" y="188640"/>
            <a:ext cx="8851686" cy="864096"/>
          </a:xfrm>
        </p:spPr>
        <p:txBody>
          <a:bodyPr>
            <a:normAutofit/>
          </a:bodyPr>
          <a:lstStyle/>
          <a:p>
            <a:r>
              <a:rPr lang="ru-RU" dirty="0"/>
              <a:t>Методическое обоснование!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24653" y="836712"/>
            <a:ext cx="820891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689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07" y="188640"/>
            <a:ext cx="8851686" cy="864096"/>
          </a:xfrm>
        </p:spPr>
        <p:txBody>
          <a:bodyPr>
            <a:normAutofit/>
          </a:bodyPr>
          <a:lstStyle/>
          <a:p>
            <a:r>
              <a:rPr lang="ru-RU" dirty="0"/>
              <a:t>Цель работы: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24653" y="836712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Измерить насыпную плотность песка и плотность песчинок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0400AC-DCD5-7E5C-6739-0043A7592DF3}"/>
              </a:ext>
            </a:extLst>
          </p:cNvPr>
          <p:cNvSpPr txBox="1">
            <a:spLocks/>
          </p:cNvSpPr>
          <p:nvPr/>
        </p:nvSpPr>
        <p:spPr>
          <a:xfrm>
            <a:off x="261203" y="1636410"/>
            <a:ext cx="8621594" cy="712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Задачи: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D19A80D-D344-6079-538F-0BB42B3857F2}"/>
              </a:ext>
            </a:extLst>
          </p:cNvPr>
          <p:cNvSpPr txBox="1">
            <a:spLocks/>
          </p:cNvSpPr>
          <p:nvPr/>
        </p:nvSpPr>
        <p:spPr>
          <a:xfrm>
            <a:off x="467544" y="2572514"/>
            <a:ext cx="8208912" cy="3448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ru-RU" sz="2800" dirty="0"/>
              <a:t>Изучить теорию для нахождения оптимальных методов расчёта насыпной плотности и плотности песчинок.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/>
              <a:t>Подобрать необходимое оборудование.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/>
              <a:t> Провести эксперимент и сделать измерения.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/>
              <a:t>Обработать измерения, построить график, рассчитать плотности, оценить погрешность.</a:t>
            </a:r>
          </a:p>
        </p:txBody>
      </p:sp>
    </p:spTree>
    <p:extLst>
      <p:ext uri="{BB962C8B-B14F-4D97-AF65-F5344CB8AC3E}">
        <p14:creationId xmlns:p14="http://schemas.microsoft.com/office/powerpoint/2010/main" val="56904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07" y="188640"/>
            <a:ext cx="8077633" cy="864096"/>
          </a:xfrm>
        </p:spPr>
        <p:txBody>
          <a:bodyPr>
            <a:normAutofit/>
          </a:bodyPr>
          <a:lstStyle/>
          <a:p>
            <a:r>
              <a:rPr lang="ru-RU" dirty="0"/>
              <a:t>Теория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24653" y="836712"/>
            <a:ext cx="820891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ru-RU" sz="2800" dirty="0"/>
              <a:t>Насыпная плотность – это масса единицы объёма материала в рыхло-насыпном состоянии.</a:t>
            </a:r>
          </a:p>
          <a:p>
            <a:pPr marL="0" indent="0">
              <a:buNone/>
            </a:pPr>
            <a:r>
              <a:rPr lang="ru-RU" sz="2800" dirty="0"/>
              <a:t>   			</a:t>
            </a:r>
            <a:r>
              <a:rPr lang="ru-RU" sz="2800" b="1" dirty="0"/>
              <a:t>Методы измерения</a:t>
            </a:r>
          </a:p>
          <a:p>
            <a:pPr marL="457200" indent="-457200">
              <a:buFont typeface="+mj-lt"/>
              <a:buAutoNum type="arabicPeriod"/>
            </a:pPr>
            <a:endParaRPr lang="ru-RU" sz="1600" dirty="0"/>
          </a:p>
          <a:p>
            <a:pPr marL="0" indent="0" algn="just">
              <a:buNone/>
            </a:pPr>
            <a:endParaRPr lang="ru-RU" sz="2800" i="1" dirty="0">
              <a:latin typeface="Cambria Math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343DCC-D0BB-A135-AAFC-69D8BD908F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379" t="15056" r="11617" b="28625"/>
          <a:stretch/>
        </p:blipFill>
        <p:spPr bwMode="auto">
          <a:xfrm>
            <a:off x="-65424" y="2276872"/>
            <a:ext cx="9209424" cy="42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110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07" y="188640"/>
            <a:ext cx="8851686" cy="864096"/>
          </a:xfrm>
        </p:spPr>
        <p:txBody>
          <a:bodyPr>
            <a:normAutofit/>
          </a:bodyPr>
          <a:lstStyle/>
          <a:p>
            <a:r>
              <a:rPr lang="ru-RU" dirty="0"/>
              <a:t>Теория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одзаголовок 2"/>
              <p:cNvSpPr txBox="1">
                <a:spLocks/>
              </p:cNvSpPr>
              <p:nvPr/>
            </p:nvSpPr>
            <p:spPr>
              <a:xfrm>
                <a:off x="424653" y="836712"/>
                <a:ext cx="8208912" cy="4824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ru-RU" sz="2800" dirty="0"/>
                  <a:t>	Наиболее простым и точным методом для решения данной задачи является весовой метод. Этот метод позволяет получить значения насыпной плотности с минимальной погрешностью.</a:t>
                </a:r>
              </a:p>
              <a:p>
                <a:pPr marL="0" indent="0" algn="just">
                  <a:buNone/>
                </a:pPr>
                <a:r>
                  <a:rPr lang="ru-RU" sz="2800" dirty="0"/>
                  <a:t>	Насыпную плотность материала определяем отношением массы зернистого материала ко всему занимаемому им объёму, включая имеющиеся в нём поры и </a:t>
                </a:r>
                <a:r>
                  <a:rPr lang="ru-RU" sz="2800" dirty="0" err="1"/>
                  <a:t>межзерновые</a:t>
                </a:r>
                <a:r>
                  <a:rPr lang="ru-RU" sz="2800" dirty="0"/>
                  <a:t> пустоты, и рассчитываем по формуле             </a:t>
                </a:r>
                <a:r>
                  <a:rPr lang="el-GR" sz="2800" dirty="0"/>
                  <a:t>ρ</a:t>
                </a:r>
                <a:r>
                  <a:rPr lang="ru-RU" sz="2800" baseline="-25000" dirty="0"/>
                  <a:t>н</a:t>
                </a:r>
                <a:r>
                  <a:rPr lang="ru-RU" sz="28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общ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общ</m:t>
                            </m:r>
                          </m:sub>
                        </m:sSub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общ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  <m:t>ч</m:t>
                            </m:r>
                          </m:sub>
                        </m:sSub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  <m:t>пуст</m:t>
                            </m:r>
                          </m:sub>
                        </m:sSub>
                      </m:den>
                    </m:f>
                  </m:oMath>
                </a14:m>
                <a:endParaRPr lang="ru-RU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Подзаголовок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53" y="836712"/>
                <a:ext cx="8208912" cy="4824536"/>
              </a:xfrm>
              <a:prstGeom prst="rect">
                <a:avLst/>
              </a:prstGeom>
              <a:blipFill>
                <a:blip r:embed="rId2"/>
                <a:stretch>
                  <a:fillRect l="-1560" t="-1136" r="-14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98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07" y="188640"/>
            <a:ext cx="8365665" cy="864096"/>
          </a:xfrm>
        </p:spPr>
        <p:txBody>
          <a:bodyPr>
            <a:normAutofit/>
          </a:bodyPr>
          <a:lstStyle/>
          <a:p>
            <a:r>
              <a:rPr lang="ru-RU" dirty="0"/>
              <a:t>Теория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3528" y="966220"/>
            <a:ext cx="820891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/>
              <a:t>Погрешность метода:</a:t>
            </a:r>
          </a:p>
          <a:p>
            <a:pPr marL="0" indent="0" algn="just">
              <a:buNone/>
            </a:pPr>
            <a:r>
              <a:rPr lang="ru-RU" sz="2800" dirty="0"/>
              <a:t>Погрешность метода может быть обусловлена неточностью измерительных приборов (инструментальная погрешность) (весы, мерные цилиндры), погрешностью отсчёта. </a:t>
            </a:r>
          </a:p>
          <a:p>
            <a:pPr marL="0" indent="0" algn="just">
              <a:buNone/>
            </a:pPr>
            <a:r>
              <a:rPr lang="ru-RU" sz="2800" dirty="0"/>
              <a:t>Для того, чтобы повысить точность определения плотности, следует пропустить песок через сито для получения частиц одинакового размера. </a:t>
            </a:r>
          </a:p>
          <a:p>
            <a:pPr marL="0" indent="0" algn="just">
              <a:buNone/>
            </a:pPr>
            <a:r>
              <a:rPr lang="ru-RU" sz="2800" dirty="0"/>
              <a:t>Для получения сыпучего вещества используем воронку.</a:t>
            </a:r>
          </a:p>
          <a:p>
            <a:pPr marL="0" indent="0" algn="just">
              <a:buNone/>
            </a:pPr>
            <a:r>
              <a:rPr lang="ru-RU" sz="2800" dirty="0"/>
              <a:t>Для усреднения значений проводим серию опытов.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735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07" y="188640"/>
            <a:ext cx="8851686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Оборудование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24653" y="836712"/>
            <a:ext cx="820891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7D35F-41B0-0116-5817-4F7A53F5EDC9}"/>
              </a:ext>
            </a:extLst>
          </p:cNvPr>
          <p:cNvSpPr txBox="1"/>
          <p:nvPr/>
        </p:nvSpPr>
        <p:spPr>
          <a:xfrm>
            <a:off x="282536" y="700521"/>
            <a:ext cx="8493143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25" marR="69215" algn="just">
              <a:lnSpc>
                <a:spcPct val="115000"/>
              </a:lnSpc>
              <a:spcBef>
                <a:spcPts val="1220"/>
              </a:spcBef>
              <a:spcAft>
                <a:spcPts val="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штатив с муфтой и лапкой, мерный цилиндр известного объема, воронка, сито, стакан с сухим песком, линейка, электронные весы, мензурка, стаканчики, шприц, вода.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0489B8-FFE8-9DFA-B4F5-93DD2C3E9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01" b="14821"/>
          <a:stretch/>
        </p:blipFill>
        <p:spPr>
          <a:xfrm>
            <a:off x="2339752" y="2033002"/>
            <a:ext cx="4118169" cy="482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4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07" y="188640"/>
            <a:ext cx="8851686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Ход работы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24653" y="836712"/>
            <a:ext cx="820891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683FF-800D-E486-ADAC-0D53C3ED402C}"/>
              </a:ext>
            </a:extLst>
          </p:cNvPr>
          <p:cNvSpPr txBox="1"/>
          <p:nvPr/>
        </p:nvSpPr>
        <p:spPr>
          <a:xfrm>
            <a:off x="159417" y="620688"/>
            <a:ext cx="8851686" cy="6192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447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Просеянный песок помещаем в шприц и сжимаем поршнем.</a:t>
            </a:r>
          </a:p>
          <a:p>
            <a:pPr marR="244475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Собираем установку, закрепив воронку с помощью лапки на штативе.</a:t>
            </a:r>
          </a:p>
          <a:p>
            <a:pPr marL="64770" algn="just">
              <a:spcBef>
                <a:spcPts val="121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Взвешиваем</a:t>
            </a:r>
            <a:r>
              <a:rPr lang="ru-RU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пустой</a:t>
            </a:r>
            <a:r>
              <a:rPr lang="ru-RU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мерный</a:t>
            </a:r>
            <a:r>
              <a:rPr lang="ru-RU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цилиндр (</a:t>
            </a:r>
            <a:r>
              <a:rPr lang="en-US" sz="24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400" i="1" spc="-1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67945" algn="just">
              <a:lnSpc>
                <a:spcPct val="115000"/>
              </a:lnSpc>
              <a:spcBef>
                <a:spcPts val="1250"/>
              </a:spcBef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Заполняем через сито с воронкой стакан, в мензурку насыпаем песок разными порциями, аккуратно выравниваем поверхность материала  линейкой без уплотнения.</a:t>
            </a:r>
          </a:p>
          <a:p>
            <a:pPr marL="64770" marR="68580" algn="just">
              <a:lnSpc>
                <a:spcPct val="115000"/>
              </a:lnSpc>
              <a:spcBef>
                <a:spcPts val="965"/>
              </a:spcBef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Записываем объём материала в мерном цилиндре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64770" algn="just">
              <a:spcBef>
                <a:spcPts val="1000"/>
              </a:spcBef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</a:t>
            </a:r>
            <a:r>
              <a:rPr lang="ru-RU" sz="2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Взвешиваем мензурку с</a:t>
            </a:r>
            <a:r>
              <a:rPr lang="ru-RU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песком (</a:t>
            </a:r>
            <a:r>
              <a:rPr lang="en-US" sz="24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400" i="1" spc="-1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67310" algn="just">
              <a:lnSpc>
                <a:spcPct val="115000"/>
              </a:lnSpc>
              <a:spcBef>
                <a:spcPts val="1235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Находим массу песка, вычитая массу пустой мензурки из массы мензурки с песком цилиндра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400" i="1" spc="-1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400" i="1" spc="-1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68580" algn="just">
              <a:lnSpc>
                <a:spcPct val="115000"/>
              </a:lnSpc>
              <a:spcBef>
                <a:spcPts val="965"/>
              </a:spcBef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Записываем результаты измерений в таблицу. </a:t>
            </a:r>
          </a:p>
          <a:p>
            <a:pPr marL="64770" marR="68580" algn="just">
              <a:lnSpc>
                <a:spcPct val="115000"/>
              </a:lnSpc>
              <a:spcBef>
                <a:spcPts val="965"/>
              </a:spcBef>
              <a:spcAft>
                <a:spcPts val="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3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07" y="188640"/>
            <a:ext cx="8668598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Ход работы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24653" y="836712"/>
            <a:ext cx="820891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683FF-800D-E486-ADAC-0D53C3ED402C}"/>
              </a:ext>
            </a:extLst>
          </p:cNvPr>
          <p:cNvSpPr txBox="1"/>
          <p:nvPr/>
        </p:nvSpPr>
        <p:spPr>
          <a:xfrm>
            <a:off x="159417" y="620688"/>
            <a:ext cx="8851686" cy="2212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" marR="68580" algn="just">
              <a:lnSpc>
                <a:spcPct val="115000"/>
              </a:lnSpc>
              <a:spcBef>
                <a:spcPts val="965"/>
              </a:spcBef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Вычисляем насыпную</a:t>
            </a:r>
            <a:r>
              <a:rPr lang="ru-RU" sz="24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плотность</a:t>
            </a:r>
            <a:r>
              <a:rPr lang="ru-RU" sz="2400" spc="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материала</a:t>
            </a:r>
            <a:r>
              <a:rPr lang="ru-RU" sz="2400" spc="6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формуле, заполняем таблицу, повторяем измерения не менее 10 раз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строим график зависимости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m(V)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определяем среднее значение плотности по значению углового коэффициента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4770" marR="68580" algn="just">
              <a:lnSpc>
                <a:spcPct val="115000"/>
              </a:lnSpc>
              <a:spcBef>
                <a:spcPts val="965"/>
              </a:spcBef>
              <a:spcAft>
                <a:spcPts val="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2BC631-7804-362D-1B32-2046CCDBD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4850"/>
          <a:stretch/>
        </p:blipFill>
        <p:spPr bwMode="auto">
          <a:xfrm>
            <a:off x="47115" y="2276870"/>
            <a:ext cx="3162300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FB27127-E90D-8DBF-FEDE-5435662DF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1"/>
          <a:stretch/>
        </p:blipFill>
        <p:spPr bwMode="auto">
          <a:xfrm>
            <a:off x="3263531" y="2276871"/>
            <a:ext cx="2856676" cy="453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D8057FD-6EAD-ABB7-218F-BC54D7268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1" b="12201"/>
          <a:stretch/>
        </p:blipFill>
        <p:spPr bwMode="auto">
          <a:xfrm>
            <a:off x="6174323" y="2320126"/>
            <a:ext cx="2969677" cy="453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620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aebb726562c8ca1163faa8bc2aa3fe3983324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1044</Words>
  <Application>Microsoft Office PowerPoint</Application>
  <PresentationFormat>Экран (4:3)</PresentationFormat>
  <Paragraphs>229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Тема Office</vt:lpstr>
      <vt:lpstr>Единственный путь, ведущий к знаниям, – это деятельность</vt:lpstr>
      <vt:lpstr>1. Решаем экспериментальную задачу!</vt:lpstr>
      <vt:lpstr>Цель работы:</vt:lpstr>
      <vt:lpstr>Теория</vt:lpstr>
      <vt:lpstr>Теория</vt:lpstr>
      <vt:lpstr>Теория</vt:lpstr>
      <vt:lpstr>Оборудование</vt:lpstr>
      <vt:lpstr>Ход работы</vt:lpstr>
      <vt:lpstr>Ход работы</vt:lpstr>
      <vt:lpstr>Ход работы</vt:lpstr>
      <vt:lpstr>Ход работы</vt:lpstr>
      <vt:lpstr>Рисунок установки. Определение насыпной плотности</vt:lpstr>
      <vt:lpstr>Таблица 1.  Насыпная плотность</vt:lpstr>
      <vt:lpstr>Презентация PowerPoint</vt:lpstr>
      <vt:lpstr>Презентация PowerPoint</vt:lpstr>
      <vt:lpstr>Презентация PowerPoint</vt:lpstr>
      <vt:lpstr>Таблица 2.  Плотность частиц</vt:lpstr>
      <vt:lpstr>Презентация PowerPoint</vt:lpstr>
      <vt:lpstr>Презентация PowerPoint</vt:lpstr>
      <vt:lpstr>Презентация PowerPoint</vt:lpstr>
      <vt:lpstr>Методическое обоснование!</vt:lpstr>
      <vt:lpstr>Методическое обоснование!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Желто-синие завихрения</dc:title>
  <dc:creator>obstinate</dc:creator>
  <dc:description>Шаблон презентации с сайта http://presentation-creation.ru/</dc:description>
  <cp:lastModifiedBy>Мария Шмалюх</cp:lastModifiedBy>
  <cp:revision>86</cp:revision>
  <dcterms:created xsi:type="dcterms:W3CDTF">2017-10-03T08:49:35Z</dcterms:created>
  <dcterms:modified xsi:type="dcterms:W3CDTF">2024-04-04T17:40:53Z</dcterms:modified>
</cp:coreProperties>
</file>