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1A23D5-7F10-4A76-A052-CDD99B0329C0}" type="datetimeFigureOut">
              <a:rPr lang="ru-RU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6C0977-C1F6-4A14-AE98-D01BD392B56E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После выполнения задания 4 – 2 = 2 (шишкам) дети называют второй день недели – вторник. И переход на следующий слайд – таблица Зайцева, счёт 10 + 10 и т.д.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CBA84E-72A8-45BC-BD30-892C55ADF16B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объек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89DCA0-1BB0-4A78-B9FD-CBA4791AF177}" type="datetimeFigureOut">
              <a:rPr lang="ru-RU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941388-63F8-4FEC-99A6-4E4A5CF5E88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96;&#1082;&#1086;&#1083;&#1072;-&#1088;&#1072;&#1079;&#1074;&#1080;&#1090;&#1080;&#1103;.&#1082;&#1092;&#1084;&#1083;.&#1088;&#1092;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-9060" y="5085184"/>
            <a:ext cx="7515000" cy="13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8800"/>
              <a:t>Школа развития</a:t>
            </a:r>
            <a:br>
              <a:rPr lang="ru-RU" sz="8800"/>
            </a:br>
            <a:r>
              <a:rPr lang="ru-RU" sz="4400"/>
              <a:t>(дошкольники) </a:t>
            </a:r>
            <a:br>
              <a:rPr lang="ru-RU" sz="4400"/>
            </a:br>
            <a:r>
              <a:rPr lang="ru-RU" sz="4400" b="0"/>
              <a:t>родительское собрание</a:t>
            </a:r>
          </a:p>
        </p:txBody>
      </p:sp>
      <p:sp>
        <p:nvSpPr>
          <p:cNvPr id="3" name="Заголовок 3"/>
          <p:cNvSpPr txBox="1"/>
          <p:nvPr/>
        </p:nvSpPr>
        <p:spPr bwMode="auto">
          <a:xfrm>
            <a:off x="1415479" y="332656"/>
            <a:ext cx="4392488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8800"/>
              <a:t>КОГОАУ КФМЛ, 2022 год</a:t>
            </a:r>
            <a:endParaRPr lang="ru-RU" sz="44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9376" y="1916832"/>
            <a:ext cx="9144000" cy="5383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u="sng"/>
              <a:t>познавательный интерес </a:t>
            </a:r>
            <a:r>
              <a:rPr lang="ru-RU"/>
              <a:t>в разных областях знаний, отвечать на познавательные вопросы (и задавать их ребенку), учить рассуждать, объяснять</a:t>
            </a:r>
            <a:endParaRPr/>
          </a:p>
          <a:p>
            <a:pPr>
              <a:defRPr/>
            </a:pPr>
            <a:r>
              <a:rPr lang="ru-RU"/>
              <a:t>условия для организации </a:t>
            </a:r>
            <a:r>
              <a:rPr lang="ru-RU" u="sng"/>
              <a:t>физической активности</a:t>
            </a:r>
            <a:r>
              <a:rPr lang="ru-RU"/>
              <a:t>, подвижных игр</a:t>
            </a:r>
            <a:endParaRPr/>
          </a:p>
          <a:p>
            <a:pPr>
              <a:defRPr/>
            </a:pPr>
            <a:r>
              <a:rPr lang="ru-RU"/>
              <a:t>учить ребенка </a:t>
            </a:r>
            <a:r>
              <a:rPr lang="ru-RU" u="sng"/>
              <a:t>слушать и слышать</a:t>
            </a:r>
            <a:endParaRPr/>
          </a:p>
          <a:p>
            <a:pPr>
              <a:defRPr/>
            </a:pPr>
            <a:r>
              <a:rPr lang="ru-RU"/>
              <a:t>условия </a:t>
            </a:r>
            <a:r>
              <a:rPr lang="ru-RU" u="sng"/>
              <a:t>спокойного общения</a:t>
            </a:r>
            <a:r>
              <a:rPr lang="ru-RU"/>
              <a:t>, обсуждения без осуждения и оценки</a:t>
            </a:r>
            <a:endParaRPr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263352" y="260648"/>
            <a:ext cx="8229600" cy="78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400"/>
              <a:t>Рекомендации родителям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3352" y="116632"/>
            <a:ext cx="8153399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/>
              <a:t>План мероприятий </a:t>
            </a:r>
            <a:br>
              <a:rPr lang="ru-RU" sz="4400"/>
            </a:br>
            <a:r>
              <a:rPr lang="ru-RU" sz="3200"/>
              <a:t>на 2022-2023 уч.год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79376" y="1348264"/>
          <a:ext cx="10081119" cy="5125718"/>
        </p:xfrm>
        <a:graphic>
          <a:graphicData uri="http://schemas.openxmlformats.org/drawingml/2006/table">
            <a:tbl>
              <a:tblPr firstRow="1" bandRow="1"/>
              <a:tblGrid>
                <a:gridCol w="556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Название мероприятия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Возраст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Сроки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Диагностическая работа (часть 1)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5-6 лет, 6-7 лет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Октябрь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Диагностическая работа (часть 2)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6-7 лет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Декабрь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05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Интеллектуальная игра для дошкольников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6-7 лет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Январь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Родительское собрание 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«Поступаем в 1 класс»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6-7 лет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Январь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Диагностическая работа (часть 3)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6-7 лет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Февраль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6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Открытое занятия в Школе развития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5-6 лет, 6-7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Март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Диагностическая работа (часть 2)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5-6 лет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Апрель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Праздник «Раз ступенька, два ступенька…»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/>
                        <a:t>5-6 лет, 6-7 лет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Апрель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336" y="116632"/>
            <a:ext cx="857256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/>
              <a:t>Календарный график  </a:t>
            </a:r>
            <a:br>
              <a:rPr lang="ru-RU" sz="4400"/>
            </a:br>
            <a:r>
              <a:rPr lang="ru-RU" sz="4000"/>
              <a:t>на 2022-2023 уч. год </a:t>
            </a:r>
            <a:endParaRPr sz="40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479376" y="1844824"/>
            <a:ext cx="8678768" cy="2232248"/>
          </a:xfrm>
        </p:spPr>
        <p:txBody>
          <a:bodyPr/>
          <a:lstStyle/>
          <a:p>
            <a:pPr>
              <a:defRPr/>
            </a:pPr>
            <a:r>
              <a:rPr lang="ru-RU" sz="4000" b="1"/>
              <a:t>60 дней – 180 учебных часов</a:t>
            </a:r>
            <a:endParaRPr/>
          </a:p>
          <a:p>
            <a:pPr>
              <a:defRPr/>
            </a:pPr>
            <a:r>
              <a:rPr lang="ru-RU" sz="4000" b="1"/>
              <a:t>Сентябрь-апрель</a:t>
            </a:r>
            <a:endParaRPr/>
          </a:p>
          <a:p>
            <a:pPr>
              <a:defRPr/>
            </a:pPr>
            <a:r>
              <a:rPr lang="ru-RU" sz="4000" b="1"/>
              <a:t>Каникулы (январь)</a:t>
            </a:r>
            <a:endParaRPr/>
          </a:p>
          <a:p>
            <a:pPr>
              <a:defRPr/>
            </a:pPr>
            <a:endParaRPr lang="ru-RU" sz="4000" b="1"/>
          </a:p>
          <a:p>
            <a:pPr>
              <a:buNone/>
              <a:defRPr/>
            </a:pPr>
            <a:endParaRPr lang="ru-RU" sz="4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Оплата услуг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479376" y="1628800"/>
            <a:ext cx="8153399" cy="4997152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Полная стоимость платных образовательных услуг, указанных в п.1 настоящего договора, за весь период обучения Обучающегося составляет </a:t>
            </a:r>
            <a:r>
              <a:rPr lang="ru-RU" b="1" u="sng"/>
              <a:t>24 300 рублей</a:t>
            </a:r>
            <a:r>
              <a:rPr lang="ru-RU" b="1"/>
              <a:t> </a:t>
            </a:r>
            <a:endParaRPr/>
          </a:p>
          <a:p>
            <a:pPr>
              <a:buNone/>
              <a:defRPr/>
            </a:pPr>
            <a:r>
              <a:rPr lang="ru-RU"/>
              <a:t>Оплата производится в течение 2022-2023 учебного года в следующие сроки: </a:t>
            </a:r>
            <a:endParaRPr/>
          </a:p>
          <a:p>
            <a:pPr>
              <a:defRPr/>
            </a:pPr>
            <a:r>
              <a:rPr lang="ru-RU"/>
              <a:t>1) 8 100 руб. </a:t>
            </a:r>
            <a:r>
              <a:rPr lang="ru-RU" b="1"/>
              <a:t>до 01.09.2022</a:t>
            </a:r>
            <a:r>
              <a:rPr lang="ru-RU"/>
              <a:t>, </a:t>
            </a:r>
            <a:endParaRPr/>
          </a:p>
          <a:p>
            <a:pPr>
              <a:defRPr/>
            </a:pPr>
            <a:r>
              <a:rPr lang="ru-RU"/>
              <a:t>2) 8 100 руб. </a:t>
            </a:r>
            <a:r>
              <a:rPr lang="ru-RU" b="1"/>
              <a:t>до 10.11.2022 </a:t>
            </a:r>
            <a:r>
              <a:rPr lang="ru-RU"/>
              <a:t>г., </a:t>
            </a:r>
            <a:endParaRPr/>
          </a:p>
          <a:p>
            <a:pPr>
              <a:defRPr/>
            </a:pPr>
            <a:r>
              <a:rPr lang="ru-RU"/>
              <a:t>3) 8 100 руб. </a:t>
            </a:r>
            <a:r>
              <a:rPr lang="ru-RU" b="1"/>
              <a:t>до 10.02.2023 </a:t>
            </a:r>
            <a:r>
              <a:rPr lang="ru-RU"/>
              <a:t>г.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Оплата услуг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Оплата производится в безналичном порядке из личного кабинета заказчика на сайте Школы развития лицея (</a:t>
            </a:r>
            <a:r>
              <a:rPr lang="ru-RU" b="1" u="sng">
                <a:hlinkClick r:id="rId2" tooltip="https://школа-развития.кфмл.рф/"/>
              </a:rPr>
              <a:t>http</a:t>
            </a:r>
            <a:r>
              <a:rPr lang="en-US" b="1" u="sng">
                <a:hlinkClick r:id="rId2" tooltip="https://школа-развития.кфмл.рф/"/>
              </a:rPr>
              <a:t>s</a:t>
            </a:r>
            <a:r>
              <a:rPr lang="ru-RU" b="1" u="sng">
                <a:hlinkClick r:id="rId2" tooltip="https://школа-развития.кфмл.рф/"/>
              </a:rPr>
              <a:t>://школа-развития.кфмл.рф</a:t>
            </a:r>
            <a:r>
              <a:rPr lang="ru-RU"/>
              <a:t>). </a:t>
            </a:r>
            <a:endParaRPr/>
          </a:p>
          <a:p>
            <a:pPr>
              <a:buNone/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r="1552" b="57995"/>
          <a:stretch/>
        </p:blipFill>
        <p:spPr bwMode="auto">
          <a:xfrm>
            <a:off x="479376" y="3573016"/>
            <a:ext cx="11262346" cy="2702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Оплата услуг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551384" y="1844824"/>
            <a:ext cx="8153399" cy="511494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Если Обучающийся пропустил по уважительной причине (по болезни) более 2-х недель (12 учебных часов), производится возвращение денежных средств в размере 50% от стоимости пропущенных занятий безналичным путём. За занятия, пропущенные по неуважительной причине, денежные средства не возвращаются.</a:t>
            </a:r>
            <a:endParaRPr/>
          </a:p>
          <a:p>
            <a:pPr algn="ctr">
              <a:buNone/>
              <a:defRPr/>
            </a:pPr>
            <a:r>
              <a:rPr lang="ru-RU" b="1"/>
              <a:t>Заявление (можно скачать на сайте)</a:t>
            </a:r>
            <a:endParaRPr/>
          </a:p>
          <a:p>
            <a:pPr algn="ctr">
              <a:buNone/>
              <a:defRPr/>
            </a:pPr>
            <a:r>
              <a:rPr lang="ru-RU" b="1"/>
              <a:t> + справка (оригинал)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Оплата услуг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479376" y="2204864"/>
            <a:ext cx="8153399" cy="5114948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	При досрочном расторжении договора Исполнитель возвращает денежные средства Заказчику за оплаченные, но не использованные услуги </a:t>
            </a:r>
            <a:r>
              <a:rPr lang="ru-RU" b="1"/>
              <a:t>с момента подачи письменного заявления Исполнителю. </a:t>
            </a:r>
            <a:endParaRPr/>
          </a:p>
          <a:p>
            <a:pPr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Обязанности Заказчика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695400" y="1700808"/>
            <a:ext cx="889248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Своевременно вносить плату за предоставляемые Обучающемуся образовательные услуги, указанные в п.1, в размере и порядке, определенных в п.6 настоящего договора, а также предоставлять платежные документы, подтверждающие оплату.</a:t>
            </a: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r>
              <a:rPr lang="ru-RU"/>
              <a:t>Контролировать успехи Обучающегося, посещать родительские собрания, по просьбе Исполнителя приходить для беседы при наличии претензий Исполнителя.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Обязанности Заказчика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99432" y="2132856"/>
            <a:ext cx="10515600" cy="4097963"/>
          </a:xfrm>
        </p:spPr>
        <p:txBody>
          <a:bodyPr/>
          <a:lstStyle/>
          <a:p>
            <a:pPr>
              <a:defRPr/>
            </a:pPr>
            <a:r>
              <a:rPr lang="ru-RU"/>
              <a:t>Извещать Исполнителя об уважительных причинах отсутствия Обучающегося на занятиях.</a:t>
            </a:r>
            <a:endParaRPr/>
          </a:p>
          <a:p>
            <a:pPr>
              <a:defRPr/>
            </a:pPr>
            <a:r>
              <a:rPr lang="ru-RU"/>
              <a:t>Незамедлительно сообщать Исполнителю об изменении контактного телефона.</a:t>
            </a:r>
            <a:endParaRPr/>
          </a:p>
          <a:p>
            <a:pPr>
              <a:defRPr/>
            </a:pPr>
            <a:r>
              <a:rPr lang="ru-RU"/>
              <a:t>Проявлять уважение к педагогам, администрации и техническому персоналу лицея.</a:t>
            </a:r>
            <a:endParaRPr/>
          </a:p>
          <a:p>
            <a:pPr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Обязанности Заказчика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623391" y="1556792"/>
            <a:ext cx="8442520" cy="4997152"/>
          </a:xfrm>
        </p:spPr>
        <p:txBody>
          <a:bodyPr/>
          <a:lstStyle/>
          <a:p>
            <a:pPr>
              <a:defRPr/>
            </a:pPr>
            <a:r>
              <a:rPr lang="ru-RU"/>
              <a:t>Обеспечивать Обучающегося за свой счет учебными принадлежностями, необходимыми для надлежащего исполнения Исполнителем обязательств по оказанию дополнительных образовательных услуг.</a:t>
            </a:r>
            <a:endParaRPr/>
          </a:p>
          <a:p>
            <a:pPr marL="0" indent="0">
              <a:buNone/>
              <a:defRPr/>
            </a:pPr>
            <a:r>
              <a:rPr lang="ru-RU">
                <a:solidFill>
                  <a:srgbClr val="FF0000"/>
                </a:solidFill>
              </a:rPr>
              <a:t>На каждое занятие: </a:t>
            </a:r>
            <a:r>
              <a:rPr lang="ru-RU" sz="2800" i="1">
                <a:solidFill>
                  <a:srgbClr val="0070C0"/>
                </a:solidFill>
              </a:rPr>
              <a:t>пенал с цветными карандашами (7 цветов радуги, коричневый и чёрный), 2 простых карандаша, ластик, деревянная линейка, клей-карандаш, ножницы, счётные палочки, папка с файлами (формат А4), тетрадь в крупную клетку, сменная обувь, бэйджик, влажные салфетки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Программа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 bwMode="auto">
          <a:xfrm>
            <a:off x="407368" y="1916832"/>
            <a:ext cx="10515600" cy="4097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4000">
                <a:solidFill>
                  <a:schemeClr val="tx1"/>
                </a:solidFill>
              </a:rPr>
              <a:t>Курс «Развитие речи и логики» включает  в себя: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tx1"/>
                </a:solidFill>
              </a:rPr>
              <a:t> Математика и логика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tx1"/>
                </a:solidFill>
              </a:rPr>
              <a:t> Обучение грамоте и развитие речи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tx1"/>
                </a:solidFill>
              </a:rPr>
              <a:t> Подготовка руки к письму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Обязанности Заказчика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91000" y="1628800"/>
            <a:ext cx="8153399" cy="4495800"/>
          </a:xfrm>
        </p:spPr>
        <p:txBody>
          <a:bodyPr/>
          <a:lstStyle/>
          <a:p>
            <a:pPr>
              <a:defRPr/>
            </a:pPr>
            <a:r>
              <a:rPr lang="ru-RU"/>
              <a:t>Обеспечивать посещение Обучающимся занятий согласно учебному </a:t>
            </a:r>
            <a:r>
              <a:rPr lang="ru-RU" b="1">
                <a:solidFill>
                  <a:srgbClr val="FF0000"/>
                </a:solidFill>
              </a:rPr>
              <a:t>расписанию и графику</a:t>
            </a:r>
            <a:endParaRPr/>
          </a:p>
          <a:p>
            <a:pPr>
              <a:defRPr/>
            </a:pPr>
            <a:endParaRPr lang="ru-RU" b="1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Документы на 1-2 занятии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 i="1"/>
              <a:t>Согласие на обработку персональных данных</a:t>
            </a:r>
            <a:endParaRPr/>
          </a:p>
          <a:p>
            <a:pPr>
              <a:defRPr/>
            </a:pPr>
            <a:r>
              <a:rPr lang="ru-RU" sz="4000" i="1"/>
              <a:t>Договор заполняет один из родителей </a:t>
            </a:r>
            <a:endParaRPr lang="en-US" sz="40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6692178" y="2076562"/>
            <a:ext cx="4680520" cy="3510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Встреча у лицея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 bwMode="auto">
          <a:xfrm>
            <a:off x="407368" y="1522157"/>
            <a:ext cx="10515600" cy="4097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600"/>
              <a:t>За 5 минут </a:t>
            </a:r>
            <a:r>
              <a:rPr lang="ru-RU"/>
              <a:t>до начала занятия педагог встречает детей на улице</a:t>
            </a:r>
            <a:endParaRPr/>
          </a:p>
          <a:p>
            <a:pPr marL="0" indent="0">
              <a:buNone/>
              <a:defRPr/>
            </a:pPr>
            <a:r>
              <a:rPr lang="ru-RU" sz="4000"/>
              <a:t>Труда, 16</a:t>
            </a:r>
            <a:endParaRPr sz="4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4300" t="33201" b="33200"/>
          <a:stretch/>
        </p:blipFill>
        <p:spPr bwMode="auto">
          <a:xfrm>
            <a:off x="261712" y="3477061"/>
            <a:ext cx="6795596" cy="2664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Перекус для ребёнка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 bwMode="auto">
          <a:xfrm>
            <a:off x="407368" y="1988840"/>
            <a:ext cx="10515600" cy="4097963"/>
          </a:xfrm>
        </p:spPr>
        <p:txBody>
          <a:bodyPr/>
          <a:lstStyle/>
          <a:p>
            <a:pPr>
              <a:defRPr/>
            </a:pPr>
            <a:r>
              <a:rPr lang="ru-RU"/>
              <a:t>Влажные салфетки</a:t>
            </a:r>
            <a:endParaRPr/>
          </a:p>
          <a:p>
            <a:pPr>
              <a:defRPr/>
            </a:pPr>
            <a:r>
              <a:rPr lang="ru-RU"/>
              <a:t>Вода в небольшой бутылочке, сок, йогурт</a:t>
            </a:r>
            <a:endParaRPr/>
          </a:p>
          <a:p>
            <a:pPr>
              <a:defRPr/>
            </a:pPr>
            <a:r>
              <a:rPr lang="ru-RU"/>
              <a:t>Яблоко, печенье, шоколад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Безопасность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 bwMode="auto">
          <a:xfrm>
            <a:off x="623391" y="1844824"/>
            <a:ext cx="8153399" cy="4495800"/>
          </a:xfrm>
        </p:spPr>
        <p:txBody>
          <a:bodyPr/>
          <a:lstStyle/>
          <a:p>
            <a:pPr>
              <a:defRPr/>
            </a:pPr>
            <a:r>
              <a:rPr lang="ru-RU"/>
              <a:t>Приборка помещений до занятий</a:t>
            </a:r>
            <a:endParaRPr/>
          </a:p>
          <a:p>
            <a:pPr>
              <a:defRPr/>
            </a:pPr>
            <a:r>
              <a:rPr lang="ru-RU"/>
              <a:t>Облучатели-рециркуляторы</a:t>
            </a:r>
          </a:p>
          <a:p>
            <a:pPr>
              <a:defRPr/>
            </a:pPr>
            <a:r>
              <a:rPr lang="ru-RU"/>
              <a:t>Термометры</a:t>
            </a:r>
            <a:endParaRPr/>
          </a:p>
          <a:p>
            <a:pPr>
              <a:defRPr/>
            </a:pPr>
            <a:r>
              <a:rPr lang="ru-RU"/>
              <a:t>Каждая группа в своём кабинете</a:t>
            </a:r>
            <a:endParaRPr/>
          </a:p>
          <a:p>
            <a:pPr>
              <a:defRPr/>
            </a:pPr>
            <a:r>
              <a:rPr lang="ru-RU"/>
              <a:t>Провожает детей педагог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Режим работы учебной части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/>
              <a:t>Вторник, среда, четверг,</a:t>
            </a:r>
            <a:endParaRPr/>
          </a:p>
          <a:p>
            <a:pPr>
              <a:buNone/>
              <a:defRPr/>
            </a:pPr>
            <a:r>
              <a:rPr lang="ru-RU" sz="4400"/>
              <a:t>с 11-00 до 19-00</a:t>
            </a:r>
            <a:endParaRPr/>
          </a:p>
          <a:p>
            <a:pPr>
              <a:defRPr/>
            </a:pPr>
            <a:r>
              <a:rPr lang="ru-RU" sz="4400"/>
              <a:t>Суббота с 10-00 до 18-00</a:t>
            </a:r>
            <a:endParaRPr lang="ru-RU" sz="44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Контакты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 i="1"/>
              <a:t>г. Киров, ул. Труда, 16</a:t>
            </a:r>
            <a:r>
              <a:rPr lang="en-US" sz="4000" i="1"/>
              <a:t>,</a:t>
            </a:r>
            <a:r>
              <a:rPr lang="ru-RU" sz="4000" i="1"/>
              <a:t> КОГОАУ КФМЛ, каб. 3.</a:t>
            </a:r>
            <a:endParaRPr lang="ru-RU" sz="4000"/>
          </a:p>
          <a:p>
            <a:pPr>
              <a:defRPr/>
            </a:pPr>
            <a:r>
              <a:rPr lang="ru-RU" sz="4000" i="1"/>
              <a:t>Тел.: 216-900 (3)</a:t>
            </a:r>
            <a:endParaRPr lang="en-US" sz="4000" i="1"/>
          </a:p>
          <a:p>
            <a:pPr>
              <a:defRPr/>
            </a:pPr>
            <a:r>
              <a:rPr lang="ru-RU" sz="4000" i="1"/>
              <a:t> </a:t>
            </a:r>
            <a:r>
              <a:rPr lang="en-US" sz="4000" i="1"/>
              <a:t>E-mail: </a:t>
            </a:r>
            <a:r>
              <a:rPr lang="en-US" sz="4000" b="1" i="1">
                <a:solidFill>
                  <a:srgbClr val="FF0000"/>
                </a:solidFill>
              </a:rPr>
              <a:t>shrazvitia@kpml.ru</a:t>
            </a:r>
            <a:endParaRPr/>
          </a:p>
          <a:p>
            <a:pPr algn="ctr">
              <a:buNone/>
              <a:defRPr/>
            </a:pPr>
            <a:r>
              <a:rPr lang="ru-RU" sz="4000" b="1" i="1"/>
              <a:t>Елена Владимировна</a:t>
            </a:r>
            <a:endParaRPr/>
          </a:p>
          <a:p>
            <a:pPr algn="ctr">
              <a:buNone/>
              <a:defRPr/>
            </a:pPr>
            <a:r>
              <a:rPr lang="ru-RU" sz="4000" b="1" i="1"/>
              <a:t>Светлана Геннадьевна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35 Сутеев.jpg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343472" y="908720"/>
            <a:ext cx="7929618" cy="5681768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 bwMode="auto">
          <a:xfrm>
            <a:off x="5699783" y="2000888"/>
            <a:ext cx="643353" cy="767114"/>
          </a:xfrm>
          <a:custGeom>
            <a:avLst/>
            <a:gdLst>
              <a:gd name="connsiteX0" fmla="*/ 16365 w 643353"/>
              <a:gd name="connsiteY0" fmla="*/ 189222 h 767114"/>
              <a:gd name="connsiteX1" fmla="*/ 22502 w 643353"/>
              <a:gd name="connsiteY1" fmla="*/ 606532 h 767114"/>
              <a:gd name="connsiteX2" fmla="*/ 151377 w 643353"/>
              <a:gd name="connsiteY2" fmla="*/ 741544 h 767114"/>
              <a:gd name="connsiteX3" fmla="*/ 360032 w 643353"/>
              <a:gd name="connsiteY3" fmla="*/ 759955 h 767114"/>
              <a:gd name="connsiteX4" fmla="*/ 544139 w 643353"/>
              <a:gd name="connsiteY4" fmla="*/ 723133 h 767114"/>
              <a:gd name="connsiteX5" fmla="*/ 630056 w 643353"/>
              <a:gd name="connsiteY5" fmla="*/ 624943 h 767114"/>
              <a:gd name="connsiteX6" fmla="*/ 623919 w 643353"/>
              <a:gd name="connsiteY6" fmla="*/ 361055 h 767114"/>
              <a:gd name="connsiteX7" fmla="*/ 623919 w 643353"/>
              <a:gd name="connsiteY7" fmla="*/ 189222 h 767114"/>
              <a:gd name="connsiteX8" fmla="*/ 599371 w 643353"/>
              <a:gd name="connsiteY8" fmla="*/ 121716 h 767114"/>
              <a:gd name="connsiteX9" fmla="*/ 617782 w 643353"/>
              <a:gd name="connsiteY9" fmla="*/ 140126 h 767114"/>
              <a:gd name="connsiteX10" fmla="*/ 538002 w 643353"/>
              <a:gd name="connsiteY10" fmla="*/ 41936 h 767114"/>
              <a:gd name="connsiteX11" fmla="*/ 384579 w 643353"/>
              <a:gd name="connsiteY11" fmla="*/ 5114 h 767114"/>
              <a:gd name="connsiteX12" fmla="*/ 255704 w 643353"/>
              <a:gd name="connsiteY12" fmla="*/ 11251 h 767114"/>
              <a:gd name="connsiteX13" fmla="*/ 114555 w 643353"/>
              <a:gd name="connsiteY13" fmla="*/ 35799 h 767114"/>
              <a:gd name="connsiteX14" fmla="*/ 53186 w 643353"/>
              <a:gd name="connsiteY14" fmla="*/ 72620 h 767114"/>
              <a:gd name="connsiteX15" fmla="*/ 16365 w 643353"/>
              <a:gd name="connsiteY15" fmla="*/ 189222 h 7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3353" h="767114" extrusionOk="0">
                <a:moveTo>
                  <a:pt x="16365" y="189222"/>
                </a:moveTo>
                <a:cubicBezTo>
                  <a:pt x="11251" y="278207"/>
                  <a:pt x="0" y="514478"/>
                  <a:pt x="22502" y="606532"/>
                </a:cubicBezTo>
                <a:cubicBezTo>
                  <a:pt x="45004" y="698586"/>
                  <a:pt x="95122" y="715974"/>
                  <a:pt x="151377" y="741544"/>
                </a:cubicBezTo>
                <a:cubicBezTo>
                  <a:pt x="207632" y="767114"/>
                  <a:pt x="294572" y="763023"/>
                  <a:pt x="360032" y="759955"/>
                </a:cubicBezTo>
                <a:cubicBezTo>
                  <a:pt x="425492" y="756887"/>
                  <a:pt x="499135" y="745635"/>
                  <a:pt x="544139" y="723133"/>
                </a:cubicBezTo>
                <a:cubicBezTo>
                  <a:pt x="589143" y="700631"/>
                  <a:pt x="616759" y="685289"/>
                  <a:pt x="630056" y="624943"/>
                </a:cubicBezTo>
                <a:cubicBezTo>
                  <a:pt x="643353" y="564597"/>
                  <a:pt x="624942" y="433675"/>
                  <a:pt x="623919" y="361055"/>
                </a:cubicBezTo>
                <a:cubicBezTo>
                  <a:pt x="622896" y="288435"/>
                  <a:pt x="628010" y="229112"/>
                  <a:pt x="623919" y="189222"/>
                </a:cubicBezTo>
                <a:cubicBezTo>
                  <a:pt x="619828" y="149332"/>
                  <a:pt x="600394" y="129899"/>
                  <a:pt x="599371" y="121716"/>
                </a:cubicBezTo>
                <a:cubicBezTo>
                  <a:pt x="598348" y="113533"/>
                  <a:pt x="628010" y="153423"/>
                  <a:pt x="617782" y="140126"/>
                </a:cubicBezTo>
                <a:cubicBezTo>
                  <a:pt x="607554" y="126829"/>
                  <a:pt x="576869" y="64438"/>
                  <a:pt x="538002" y="41936"/>
                </a:cubicBezTo>
                <a:cubicBezTo>
                  <a:pt x="499135" y="19434"/>
                  <a:pt x="431629" y="10228"/>
                  <a:pt x="384579" y="5114"/>
                </a:cubicBezTo>
                <a:cubicBezTo>
                  <a:pt x="337529" y="0"/>
                  <a:pt x="300708" y="6137"/>
                  <a:pt x="255704" y="11251"/>
                </a:cubicBezTo>
                <a:cubicBezTo>
                  <a:pt x="210700" y="16365"/>
                  <a:pt x="148308" y="25571"/>
                  <a:pt x="114555" y="35799"/>
                </a:cubicBezTo>
                <a:cubicBezTo>
                  <a:pt x="80802" y="46027"/>
                  <a:pt x="69551" y="54209"/>
                  <a:pt x="53186" y="72620"/>
                </a:cubicBezTo>
                <a:cubicBezTo>
                  <a:pt x="36821" y="91031"/>
                  <a:pt x="21479" y="100237"/>
                  <a:pt x="16365" y="189222"/>
                </a:cubicBezTo>
                <a:close/>
              </a:path>
            </a:pathLst>
          </a:custGeom>
          <a:solidFill>
            <a:schemeClr val="accent6">
              <a:lumMod val="75000"/>
              <a:alpha val="5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 bwMode="auto">
          <a:xfrm>
            <a:off x="3842116" y="1221561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 bwMode="auto">
          <a:xfrm>
            <a:off x="4003303" y="1214423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 bwMode="auto">
          <a:xfrm>
            <a:off x="4159479" y="1217748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 bwMode="auto">
          <a:xfrm>
            <a:off x="4322305" y="1222686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476769" y="1221073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 bwMode="auto">
          <a:xfrm>
            <a:off x="4636269" y="1221073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 bwMode="auto">
          <a:xfrm>
            <a:off x="5020060" y="1229336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 bwMode="auto">
          <a:xfrm>
            <a:off x="5181174" y="1224398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4867209" y="1337348"/>
            <a:ext cx="714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 bwMode="auto">
          <a:xfrm>
            <a:off x="5603152" y="1207773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 bwMode="auto">
          <a:xfrm>
            <a:off x="5756003" y="1207773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 bwMode="auto">
          <a:xfrm>
            <a:off x="5922154" y="1211098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 bwMode="auto">
          <a:xfrm>
            <a:off x="6078330" y="1211098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>
            <a:off x="4727658" y="1731113"/>
            <a:ext cx="1428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5295837" y="1697863"/>
            <a:ext cx="1428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5295837" y="1769301"/>
            <a:ext cx="1428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 bwMode="auto">
          <a:xfrm>
            <a:off x="6834223" y="1207773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 bwMode="auto">
          <a:xfrm>
            <a:off x="6987074" y="1207773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 bwMode="auto">
          <a:xfrm>
            <a:off x="7153225" y="1211098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 bwMode="auto">
          <a:xfrm>
            <a:off x="7309401" y="1211098"/>
            <a:ext cx="147412" cy="236635"/>
          </a:xfrm>
          <a:custGeom>
            <a:avLst/>
            <a:gdLst>
              <a:gd name="connsiteX0" fmla="*/ 73706 w 147412"/>
              <a:gd name="connsiteY0" fmla="*/ 1662 h 236635"/>
              <a:gd name="connsiteX1" fmla="*/ 116932 w 147412"/>
              <a:gd name="connsiteY1" fmla="*/ 58189 h 236635"/>
              <a:gd name="connsiteX2" fmla="*/ 123582 w 147412"/>
              <a:gd name="connsiteY2" fmla="*/ 71489 h 236635"/>
              <a:gd name="connsiteX3" fmla="*/ 133558 w 147412"/>
              <a:gd name="connsiteY3" fmla="*/ 134666 h 236635"/>
              <a:gd name="connsiteX4" fmla="*/ 136883 w 147412"/>
              <a:gd name="connsiteY4" fmla="*/ 147966 h 236635"/>
              <a:gd name="connsiteX5" fmla="*/ 143533 w 147412"/>
              <a:gd name="connsiteY5" fmla="*/ 151291 h 236635"/>
              <a:gd name="connsiteX6" fmla="*/ 113607 w 147412"/>
              <a:gd name="connsiteY6" fmla="*/ 214468 h 236635"/>
              <a:gd name="connsiteX7" fmla="*/ 100307 w 147412"/>
              <a:gd name="connsiteY7" fmla="*/ 221118 h 236635"/>
              <a:gd name="connsiteX8" fmla="*/ 37130 w 147412"/>
              <a:gd name="connsiteY8" fmla="*/ 224443 h 236635"/>
              <a:gd name="connsiteX9" fmla="*/ 3879 w 147412"/>
              <a:gd name="connsiteY9" fmla="*/ 147966 h 236635"/>
              <a:gd name="connsiteX10" fmla="*/ 13854 w 147412"/>
              <a:gd name="connsiteY10" fmla="*/ 108065 h 236635"/>
              <a:gd name="connsiteX11" fmla="*/ 20505 w 147412"/>
              <a:gd name="connsiteY11" fmla="*/ 118041 h 236635"/>
              <a:gd name="connsiteX12" fmla="*/ 30480 w 147412"/>
              <a:gd name="connsiteY12" fmla="*/ 78139 h 236635"/>
              <a:gd name="connsiteX13" fmla="*/ 37130 w 147412"/>
              <a:gd name="connsiteY13" fmla="*/ 48214 h 236635"/>
              <a:gd name="connsiteX14" fmla="*/ 73706 w 147412"/>
              <a:gd name="connsiteY14" fmla="*/ 1662 h 2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12" h="236635" extrusionOk="0">
                <a:moveTo>
                  <a:pt x="73706" y="1662"/>
                </a:moveTo>
                <a:cubicBezTo>
                  <a:pt x="87006" y="3324"/>
                  <a:pt x="108619" y="46551"/>
                  <a:pt x="116932" y="58189"/>
                </a:cubicBezTo>
                <a:cubicBezTo>
                  <a:pt x="125245" y="69827"/>
                  <a:pt x="120811" y="58743"/>
                  <a:pt x="123582" y="71489"/>
                </a:cubicBezTo>
                <a:cubicBezTo>
                  <a:pt x="126353" y="84235"/>
                  <a:pt x="131341" y="121920"/>
                  <a:pt x="133558" y="134666"/>
                </a:cubicBezTo>
                <a:cubicBezTo>
                  <a:pt x="135775" y="147412"/>
                  <a:pt x="135221" y="145195"/>
                  <a:pt x="136883" y="147966"/>
                </a:cubicBezTo>
                <a:cubicBezTo>
                  <a:pt x="138546" y="150737"/>
                  <a:pt x="147412" y="140207"/>
                  <a:pt x="143533" y="151291"/>
                </a:cubicBezTo>
                <a:cubicBezTo>
                  <a:pt x="139654" y="162375"/>
                  <a:pt x="120811" y="202830"/>
                  <a:pt x="113607" y="214468"/>
                </a:cubicBezTo>
                <a:cubicBezTo>
                  <a:pt x="106403" y="226106"/>
                  <a:pt x="113053" y="219456"/>
                  <a:pt x="100307" y="221118"/>
                </a:cubicBezTo>
                <a:cubicBezTo>
                  <a:pt x="87561" y="222780"/>
                  <a:pt x="53201" y="236635"/>
                  <a:pt x="37130" y="224443"/>
                </a:cubicBezTo>
                <a:cubicBezTo>
                  <a:pt x="21059" y="212251"/>
                  <a:pt x="7758" y="167362"/>
                  <a:pt x="3879" y="147966"/>
                </a:cubicBezTo>
                <a:cubicBezTo>
                  <a:pt x="0" y="128570"/>
                  <a:pt x="11083" y="113052"/>
                  <a:pt x="13854" y="108065"/>
                </a:cubicBezTo>
                <a:cubicBezTo>
                  <a:pt x="16625" y="103078"/>
                  <a:pt x="17734" y="123029"/>
                  <a:pt x="20505" y="118041"/>
                </a:cubicBezTo>
                <a:cubicBezTo>
                  <a:pt x="23276" y="113053"/>
                  <a:pt x="27709" y="89777"/>
                  <a:pt x="30480" y="78139"/>
                </a:cubicBezTo>
                <a:cubicBezTo>
                  <a:pt x="33251" y="66501"/>
                  <a:pt x="34359" y="54310"/>
                  <a:pt x="37130" y="48214"/>
                </a:cubicBezTo>
                <a:cubicBezTo>
                  <a:pt x="39901" y="42118"/>
                  <a:pt x="60406" y="0"/>
                  <a:pt x="73706" y="1662"/>
                </a:cubicBezTo>
                <a:close/>
              </a:path>
            </a:pathLst>
          </a:custGeom>
          <a:solidFill>
            <a:schemeClr val="accent6">
              <a:lumMod val="50000"/>
              <a:alpha val="53999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 bwMode="auto">
          <a:xfrm>
            <a:off x="7539528" y="1327823"/>
            <a:ext cx="1428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 bwMode="auto">
          <a:xfrm>
            <a:off x="7987206" y="1694538"/>
            <a:ext cx="1428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 bwMode="auto">
          <a:xfrm>
            <a:off x="7987206" y="1765976"/>
            <a:ext cx="1428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rot="5400000">
            <a:off x="7732410" y="1311154"/>
            <a:ext cx="21431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</p:cNvCxnSpPr>
          <p:nvPr/>
        </p:nvCxnSpPr>
        <p:spPr bwMode="auto">
          <a:xfrm rot="5400000">
            <a:off x="7841948" y="1311154"/>
            <a:ext cx="21431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 rot="5400000">
            <a:off x="8337251" y="1311154"/>
            <a:ext cx="21431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 bwMode="auto">
          <a:xfrm rot="5400000">
            <a:off x="8446790" y="1311154"/>
            <a:ext cx="21431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>
            <a:off x="7396652" y="1713588"/>
            <a:ext cx="1428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 bwMode="auto">
          <a:xfrm>
            <a:off x="7558578" y="2266042"/>
            <a:ext cx="1357322" cy="21431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50000"/>
            </a:schemeClr>
          </a:solidFill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b="1"/>
              <a:t>Интеллектуальные способности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9376" y="1628800"/>
            <a:ext cx="9865096" cy="45031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анализировать и сравнивать, пространственный анализ и синтез;</a:t>
            </a:r>
            <a:endParaRPr sz="3200"/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устанавливать закономерности;</a:t>
            </a:r>
            <a:endParaRPr sz="3200"/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действовать по аналогии;</a:t>
            </a:r>
            <a:endParaRPr sz="3200"/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устанавливать причинно-следственные связи;</a:t>
            </a:r>
            <a:endParaRPr sz="3200"/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классифицировать предметы и слова.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864" y="0"/>
            <a:ext cx="103428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/>
              <a:t>Готовность к учебной деятельности</a:t>
            </a: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35360" y="1772816"/>
            <a:ext cx="10043304" cy="4097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/>
              <a:t>- </a:t>
            </a:r>
            <a:r>
              <a:rPr lang="ru-RU" sz="3200">
                <a:solidFill>
                  <a:schemeClr val="tx1"/>
                </a:solidFill>
              </a:rPr>
              <a:t>работать по образцу;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выполнять задания, соблюдая правило;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уделять внимание качеству(без ошибок) и темпу работы;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учить воспринимать просьбу, задание, инструкцию на слух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4400" b="1"/>
              <a:t>Координация мелкой моторики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91000" y="1772816"/>
            <a:ext cx="10515600" cy="4097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/>
              <a:t>- </a:t>
            </a:r>
            <a:r>
              <a:rPr lang="ru-RU" sz="3200">
                <a:solidFill>
                  <a:schemeClr val="tx1"/>
                </a:solidFill>
              </a:rPr>
              <a:t>копировать линии, узоры, рисунки по образцу;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проводить ровные линии;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аккуратно раскрашивать  (не «выезжать» за край,  контур, не оставлять белых мест, преимущественно в одном направлении)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4800" b="1"/>
              <a:t>Элементарные учебные умения</a:t>
            </a:r>
            <a:endParaRPr lang="ru-RU" sz="4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9376" y="1628800"/>
            <a:ext cx="10297144" cy="49751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/>
              <a:t>- </a:t>
            </a:r>
            <a:r>
              <a:rPr lang="ru-RU" sz="3200">
                <a:solidFill>
                  <a:schemeClr val="tx1"/>
                </a:solidFill>
              </a:rPr>
              <a:t>фонематический слух – слышать и различать звуки в устной речи;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отрабатывать последовательность  чисел в пределах 10;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понимать отношения «больше», «меньше» (через сравнение количества реальных предметов);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формировать умение осознанно читать («повтори, что прочитал») и интерес к чтению;</a:t>
            </a:r>
            <a:endParaRPr sz="3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sz="3200">
                <a:solidFill>
                  <a:schemeClr val="tx1"/>
                </a:solidFill>
              </a:rPr>
              <a:t>- и др.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96688" y="17446"/>
            <a:ext cx="8229600" cy="18653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/>
              <a:t>Развитие качеств, </a:t>
            </a:r>
            <a:br>
              <a:rPr lang="ru-RU" sz="4400" b="1"/>
            </a:br>
            <a:r>
              <a:rPr lang="ru-RU" sz="4400" b="1"/>
              <a:t>необходимых для ученика</a:t>
            </a:r>
            <a:br>
              <a:rPr lang="ru-RU" sz="4400" b="1"/>
            </a:b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9376" y="1772816"/>
            <a:ext cx="8643998" cy="48323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chemeClr val="tx1"/>
                </a:solidFill>
              </a:rPr>
              <a:t>сформированность учебной мотивации</a:t>
            </a:r>
            <a:endParaRPr sz="320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</a:rPr>
              <a:t>самооценка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</a:rPr>
              <a:t>самостоятельность</a:t>
            </a:r>
            <a:endParaRPr sz="320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</a:rPr>
              <a:t>коммуникативные умения, развитие устной речи</a:t>
            </a:r>
            <a:endParaRPr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3352" y="260648"/>
            <a:ext cx="8229600" cy="7852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/>
              <a:t>Рекомендации родителям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07368" y="1628800"/>
            <a:ext cx="8435280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u="sng"/>
              <a:t>эмоционально-позитивное отношение к школе, к учению</a:t>
            </a:r>
            <a:r>
              <a:rPr lang="ru-RU"/>
              <a:t>, отмечать преимущества школьной жизни, значимость учения, соблюдать «золотую середину»  в похвале и критике действий и способностей в обучении, поведения  ребенка.</a:t>
            </a:r>
            <a:endParaRPr/>
          </a:p>
          <a:p>
            <a:pPr>
              <a:defRPr/>
            </a:pPr>
            <a:r>
              <a:rPr lang="ru-RU" u="sng"/>
              <a:t>самостоятельность и ответственность </a:t>
            </a:r>
            <a:r>
              <a:rPr lang="ru-RU"/>
              <a:t>(выполнение ребенком обязанностей,  доступных ему по возрасту и необходимых в  его деятельности, обсуждать с ребенком последствия его действий и др.); соблюдать режим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943</Words>
  <Application>Microsoft Office PowerPoint</Application>
  <DocSecurity>0</DocSecurity>
  <PresentationFormat>Широкоэкранный</PresentationFormat>
  <Paragraphs>131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Школа развития (дошкольники)  родительское собрание</vt:lpstr>
      <vt:lpstr>Программа</vt:lpstr>
      <vt:lpstr>Презентация PowerPoint</vt:lpstr>
      <vt:lpstr>Интеллектуальные способности</vt:lpstr>
      <vt:lpstr>Готовность к учебной деятельности</vt:lpstr>
      <vt:lpstr>Координация мелкой моторики</vt:lpstr>
      <vt:lpstr>Элементарные учебные умения</vt:lpstr>
      <vt:lpstr>Развитие качеств,  необходимых для ученика </vt:lpstr>
      <vt:lpstr>Рекомендации родителям</vt:lpstr>
      <vt:lpstr>Презентация PowerPoint</vt:lpstr>
      <vt:lpstr>План мероприятий  на 2022-2023 уч.год</vt:lpstr>
      <vt:lpstr>Календарный график   на 2022-2023 уч. год </vt:lpstr>
      <vt:lpstr>Оплата услуг</vt:lpstr>
      <vt:lpstr>Оплата услуг</vt:lpstr>
      <vt:lpstr>Оплата услуг</vt:lpstr>
      <vt:lpstr>Оплата услуг</vt:lpstr>
      <vt:lpstr>Обязанности Заказчика</vt:lpstr>
      <vt:lpstr>Обязанности Заказчика</vt:lpstr>
      <vt:lpstr>Обязанности Заказчика</vt:lpstr>
      <vt:lpstr>Обязанности Заказчика</vt:lpstr>
      <vt:lpstr>Документы на 1-2 занятии</vt:lpstr>
      <vt:lpstr>Встреча у лицея</vt:lpstr>
      <vt:lpstr>Перекус для ребёнка</vt:lpstr>
      <vt:lpstr>Безопасность</vt:lpstr>
      <vt:lpstr>Режим работы учебной части</vt:lpstr>
      <vt:lpstr>Контакты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Козырев</dc:creator>
  <cp:keywords/>
  <dc:description/>
  <cp:lastModifiedBy>Корзунина Елена Владимировна</cp:lastModifiedBy>
  <cp:revision>29</cp:revision>
  <dcterms:created xsi:type="dcterms:W3CDTF">2020-07-05T17:04:43Z</dcterms:created>
  <dcterms:modified xsi:type="dcterms:W3CDTF">2022-08-19T13:49:40Z</dcterms:modified>
  <cp:category/>
  <dc:identifier/>
  <cp:contentStatus/>
  <dc:language/>
  <cp:version/>
</cp:coreProperties>
</file>