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7" r:id="rId3"/>
    <p:sldId id="268" r:id="rId4"/>
    <p:sldId id="269" r:id="rId5"/>
    <p:sldId id="264" r:id="rId6"/>
    <p:sldId id="287" r:id="rId7"/>
    <p:sldId id="276" r:id="rId8"/>
    <p:sldId id="277" r:id="rId9"/>
    <p:sldId id="259" r:id="rId10"/>
    <p:sldId id="260" r:id="rId11"/>
    <p:sldId id="261" r:id="rId12"/>
    <p:sldId id="265" r:id="rId13"/>
    <p:sldId id="279" r:id="rId14"/>
    <p:sldId id="274" r:id="rId15"/>
    <p:sldId id="282" r:id="rId16"/>
    <p:sldId id="290" r:id="rId17"/>
    <p:sldId id="280" r:id="rId18"/>
    <p:sldId id="281" r:id="rId19"/>
    <p:sldId id="283" r:id="rId20"/>
    <p:sldId id="284" r:id="rId21"/>
    <p:sldId id="289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95" autoAdjust="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752600"/>
            <a:ext cx="9144000" cy="1371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Тема </a:t>
            </a:r>
            <a:r>
              <a:rPr lang="ru-RU" sz="2800" dirty="0" smtClean="0"/>
              <a:t>«</a:t>
            </a:r>
            <a:r>
              <a:rPr lang="ru-RU" sz="2800" dirty="0" smtClean="0"/>
              <a:t>Подготовка детей к действиям в условиях различного рода чрезвычайных ситуаций, адаптации после летних каникул»</a:t>
            </a:r>
            <a:endParaRPr lang="ru-RU" sz="28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Всероссийский открытый урок </a:t>
            </a:r>
            <a:b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«Основы безопасности жизнедеятельности» </a:t>
            </a:r>
            <a:b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1 сентября 2020 года</a:t>
            </a:r>
            <a:endParaRPr lang="ru-RU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I:\вода\полив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581400"/>
            <a:ext cx="3127223" cy="246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:\вода\класс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657600"/>
            <a:ext cx="358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762000"/>
            <a:ext cx="7772400" cy="556260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latin typeface="Georgia" pitchFamily="18" charset="0"/>
              </a:rPr>
              <a:t>Сообщите диспетчеру следующие данные: </a:t>
            </a:r>
          </a:p>
          <a:p>
            <a:r>
              <a:rPr lang="ru-RU" dirty="0" smtClean="0">
                <a:latin typeface="Georgia" pitchFamily="18" charset="0"/>
              </a:rPr>
              <a:t>причину вызова, </a:t>
            </a:r>
          </a:p>
          <a:p>
            <a:r>
              <a:rPr lang="ru-RU" dirty="0" smtClean="0">
                <a:latin typeface="Georgia" pitchFamily="18" charset="0"/>
              </a:rPr>
              <a:t>точный адрес, </a:t>
            </a:r>
          </a:p>
          <a:p>
            <a:r>
              <a:rPr lang="ru-RU" dirty="0" smtClean="0">
                <a:latin typeface="Georgia" pitchFamily="18" charset="0"/>
              </a:rPr>
              <a:t>фамилию и номер телефона, с которого вы звоните.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914400"/>
            <a:ext cx="72390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 случае необходимости вызова пожарной службы по телефону наберите </a:t>
            </a:r>
          </a:p>
          <a:p>
            <a:pPr algn="ctr"/>
            <a:r>
              <a:rPr lang="ru-RU" sz="3600" b="1" dirty="0" smtClean="0"/>
              <a:t>01 или 112</a:t>
            </a:r>
            <a:endParaRPr lang="ru-RU" sz="36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При пожаре в квартире 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458200" cy="5410200"/>
          </a:xfrm>
        </p:spPr>
        <p:txBody>
          <a:bodyPr>
            <a:noAutofit/>
          </a:bodyPr>
          <a:lstStyle/>
          <a:p>
            <a:pPr marL="514350" indent="-514350" algn="just">
              <a:buAutoNum type="arabicParenR"/>
            </a:pPr>
            <a:r>
              <a:rPr lang="ru-RU" sz="1800" dirty="0" smtClean="0">
                <a:latin typeface="Georgia" pitchFamily="18" charset="0"/>
              </a:rPr>
              <a:t>Вызовите пожарных по телефону </a:t>
            </a:r>
            <a:r>
              <a:rPr lang="ru-RU" sz="1800" b="1" dirty="0" smtClean="0">
                <a:latin typeface="Georgia" pitchFamily="18" charset="0"/>
              </a:rPr>
              <a:t>01</a:t>
            </a:r>
            <a:r>
              <a:rPr lang="ru-RU" sz="1800" dirty="0" smtClean="0">
                <a:latin typeface="Georgia" pitchFamily="18" charset="0"/>
              </a:rPr>
              <a:t> или </a:t>
            </a:r>
            <a:r>
              <a:rPr lang="ru-RU" sz="1800" b="1" dirty="0" smtClean="0">
                <a:latin typeface="Georgia" pitchFamily="18" charset="0"/>
              </a:rPr>
              <a:t>112</a:t>
            </a:r>
            <a:r>
              <a:rPr lang="ru-RU" sz="1800" dirty="0" smtClean="0">
                <a:latin typeface="Georgia" pitchFamily="18" charset="0"/>
              </a:rPr>
              <a:t>.</a:t>
            </a:r>
          </a:p>
          <a:p>
            <a:pPr marL="514350" indent="-514350" algn="just">
              <a:buAutoNum type="arabicParenR"/>
            </a:pPr>
            <a:r>
              <a:rPr lang="ru-RU" sz="1800" dirty="0" smtClean="0">
                <a:latin typeface="Georgia" pitchFamily="18" charset="0"/>
              </a:rPr>
              <a:t>Попытайтесь потушить возгорание огнетушителем и подручными средствами (водой, плотной мокрой тканью). </a:t>
            </a:r>
          </a:p>
          <a:p>
            <a:pPr marL="514350" indent="-514350" algn="just">
              <a:buAutoNum type="arabicParenR"/>
            </a:pPr>
            <a:r>
              <a:rPr lang="ru-RU" sz="1800" dirty="0" smtClean="0">
                <a:latin typeface="Georgia" pitchFamily="18" charset="0"/>
              </a:rPr>
              <a:t>Легковоспламеняющиеся жидкости (бензин, керосин) тушите мокрой тканью, песком, землёй из цветочных горшков. </a:t>
            </a:r>
          </a:p>
          <a:p>
            <a:pPr marL="514350" indent="-514350" algn="just">
              <a:buAutoNum type="arabicParenR"/>
            </a:pPr>
            <a:r>
              <a:rPr lang="ru-RU" sz="1800" dirty="0" smtClean="0">
                <a:latin typeface="Georgia" pitchFamily="18" charset="0"/>
              </a:rPr>
              <a:t>Не открывайте окна, двери, чтобы не усилить приток воздуха к очагу пожара. </a:t>
            </a:r>
          </a:p>
          <a:p>
            <a:pPr marL="514350" indent="-514350" algn="just">
              <a:buAutoNum type="arabicParenR"/>
            </a:pPr>
            <a:r>
              <a:rPr lang="ru-RU" sz="1800" dirty="0" smtClean="0">
                <a:latin typeface="Georgia" pitchFamily="18" charset="0"/>
              </a:rPr>
              <a:t>Нельзя тушить водой включённые в сеть электроприборы и лить воду на электрические провода. Отключите электроэнергию. </a:t>
            </a:r>
          </a:p>
          <a:p>
            <a:pPr marL="514350" indent="-514350" algn="just">
              <a:buAutoNum type="arabicParenR"/>
            </a:pPr>
            <a:r>
              <a:rPr lang="ru-RU" sz="1800" dirty="0" smtClean="0">
                <a:latin typeface="Georgia" pitchFamily="18" charset="0"/>
              </a:rPr>
              <a:t>Если ликвидировать очаг возгорания своими силами невозможно, необходимо покинуть квартиру. </a:t>
            </a:r>
          </a:p>
          <a:p>
            <a:pPr marL="514350" indent="-514350" algn="just">
              <a:buAutoNum type="arabicParenR"/>
            </a:pPr>
            <a:r>
              <a:rPr lang="ru-RU" sz="1800" dirty="0" smtClean="0">
                <a:latin typeface="Georgia" pitchFamily="18" charset="0"/>
              </a:rPr>
              <a:t>В задымленном помещении необходимо передвигаться на четвереньках и дышать через влажную ткань.</a:t>
            </a:r>
          </a:p>
          <a:p>
            <a:pPr marL="514350" indent="-514350" algn="just">
              <a:buAutoNum type="arabicParenR"/>
            </a:pPr>
            <a:r>
              <a:rPr lang="ru-RU" sz="1800" dirty="0" smtClean="0">
                <a:latin typeface="Georgia" pitchFamily="18" charset="0"/>
              </a:rPr>
              <a:t>При невозможности покинуть квартиру обычным путём, используйте балконную пожарную лестницу, если ее нет, необходимо выйти на балкон, плотно закрыть дверь и звать на помощь.</a:t>
            </a:r>
          </a:p>
          <a:p>
            <a:pPr marL="514350" indent="-514350" algn="just">
              <a:buAutoNum type="arabicParenR"/>
            </a:pPr>
            <a:r>
              <a:rPr lang="ru-RU" sz="1800" dirty="0" smtClean="0">
                <a:latin typeface="Georgia" pitchFamily="18" charset="0"/>
              </a:rPr>
              <a:t>Покидая здание при пожаре, ни в коем случае, нельзя пользоваться лифтом, он может отключиться. </a:t>
            </a:r>
          </a:p>
          <a:p>
            <a:pPr marL="514350" indent="-514350" algn="just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Запомните!</a:t>
            </a:r>
            <a:b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Чего нельзя делать при пожаре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8382000" cy="464820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Распахивать окна и двери в горящем помещении – кислород способствует горению </a:t>
            </a:r>
          </a:p>
          <a:p>
            <a:pPr lvl="0"/>
            <a:r>
              <a:rPr lang="ru-RU" dirty="0" smtClean="0"/>
              <a:t>Близко подходить к огню из-за опасности взрыва, обрушения конструкции здания. При больших пожарах образуются горячие воздушные потоки, которые могут затянуть человека в огонь</a:t>
            </a:r>
          </a:p>
          <a:p>
            <a:pPr lvl="0"/>
            <a:r>
              <a:rPr lang="ru-RU" dirty="0" smtClean="0"/>
              <a:t>Поддаваться панике и мешать тем, кто тушит пожар, спасает имущество</a:t>
            </a:r>
          </a:p>
          <a:p>
            <a:pPr lvl="0"/>
            <a:r>
              <a:rPr lang="ru-RU" dirty="0" smtClean="0"/>
              <a:t>Тушить водой включенные в сеть электробытовые приборы, электрощиты и провода.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Загадка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772400" cy="3962400"/>
          </a:xfrm>
        </p:spPr>
        <p:txBody>
          <a:bodyPr/>
          <a:lstStyle/>
          <a:p>
            <a:r>
              <a:rPr lang="ru-RU" dirty="0" smtClean="0"/>
              <a:t>Не конь, а бежит, не лес, а шумит.</a:t>
            </a:r>
          </a:p>
          <a:p>
            <a:endParaRPr lang="ru-RU" dirty="0" smtClean="0"/>
          </a:p>
          <a:p>
            <a:r>
              <a:rPr lang="ru-RU" dirty="0" smtClean="0"/>
              <a:t>Летом бежит, зимой спит,</a:t>
            </a:r>
          </a:p>
          <a:p>
            <a:pPr>
              <a:buNone/>
            </a:pPr>
            <a:r>
              <a:rPr lang="ru-RU" dirty="0" smtClean="0"/>
              <a:t>    Весна настала – опять п.обежала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Меры предосторожности </a:t>
            </a:r>
            <a:b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на воде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828800"/>
            <a:ext cx="8610600" cy="4191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Кончилось лето. Казалось бы, можно забыть о плавании в речках и озерах, о мерах предосторожности на воде. Но в хорошие солнечные и выходные дни по-прежнему можно встретить желающих провести отдых у водоемов.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Осенью температура воды составляет всего 6-10°С,  если человек вдруг окажется в воде, намокшая одежда тут же потянет его вниз, а холодная вода будет сковывать его движения. Спастись в такой ситуации бывает довольно трудно. 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Меры предосторожности </a:t>
            </a:r>
            <a:b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на воде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610600" cy="5334000"/>
          </a:xfrm>
        </p:spPr>
        <p:txBody>
          <a:bodyPr>
            <a:normAutofit/>
          </a:bodyPr>
          <a:lstStyle/>
          <a:p>
            <a:r>
              <a:rPr lang="ru-RU" dirty="0" smtClean="0"/>
              <a:t>Если вы отдыхаете на берегу, то места для игр и развлечений старайтесь выбирать подальше от отвесных берегов, скользких камней и скал, с которых по неосторожности можно упасть в холодную воду. </a:t>
            </a:r>
          </a:p>
          <a:p>
            <a:endParaRPr lang="ru-RU" sz="900" dirty="0" smtClean="0"/>
          </a:p>
          <a:p>
            <a:r>
              <a:rPr lang="ru-RU" dirty="0" smtClean="0"/>
              <a:t>Не катайтесь на самодельных плотах, досках, бревнах.</a:t>
            </a:r>
          </a:p>
          <a:p>
            <a:endParaRPr lang="ru-RU" sz="900" dirty="0" smtClean="0"/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Рисунок 3" descr="I:\вода\bezopasnost-detej-na-vode-11.jpg"/>
          <p:cNvPicPr/>
          <p:nvPr/>
        </p:nvPicPr>
        <p:blipFill>
          <a:blip r:embed="rId2" cstate="print"/>
          <a:srcRect l="11865" r="8982" b="12186"/>
          <a:stretch>
            <a:fillRect/>
          </a:stretch>
        </p:blipFill>
        <p:spPr bwMode="auto">
          <a:xfrm>
            <a:off x="1066800" y="41148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:\вода\img9.jpg"/>
          <p:cNvPicPr/>
          <p:nvPr/>
        </p:nvPicPr>
        <p:blipFill>
          <a:blip r:embed="rId3"/>
          <a:srcRect l="4623" t="10271" r="45061" b="3682"/>
          <a:stretch>
            <a:fillRect/>
          </a:stretch>
        </p:blipFill>
        <p:spPr bwMode="auto">
          <a:xfrm>
            <a:off x="5029200" y="4191000"/>
            <a:ext cx="236219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Меры предосторожности </a:t>
            </a:r>
            <a:b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на воде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8153400" cy="5638800"/>
          </a:xfrm>
        </p:spPr>
        <p:txBody>
          <a:bodyPr>
            <a:normAutofit/>
          </a:bodyPr>
          <a:lstStyle/>
          <a:p>
            <a:endParaRPr lang="ru-RU" sz="900" dirty="0" smtClean="0"/>
          </a:p>
          <a:p>
            <a:r>
              <a:rPr lang="ru-RU" sz="2200" dirty="0" smtClean="0"/>
              <a:t>Нельзя выходить на озеро, реку на неисправной и полностью не оборудованной лодке, садиться на ее борта, пересаживаться с одного места на другое, а также переходить с одной лодки на другую, вставать во время движения. </a:t>
            </a:r>
          </a:p>
          <a:p>
            <a:r>
              <a:rPr lang="ru-RU" sz="2200" dirty="0" smtClean="0"/>
              <a:t>Не </a:t>
            </a:r>
            <a:r>
              <a:rPr lang="ru-RU" sz="2200" dirty="0" smtClean="0"/>
              <a:t>пренебрегайте спасательным жилетом (оденьте его, а не положите в лодку). </a:t>
            </a:r>
          </a:p>
          <a:p>
            <a:r>
              <a:rPr lang="ru-RU" sz="2200" dirty="0" smtClean="0"/>
              <a:t>Берите </a:t>
            </a:r>
            <a:r>
              <a:rPr lang="ru-RU" sz="2200" dirty="0" smtClean="0"/>
              <a:t>всегда с собой мобильный телефон. </a:t>
            </a:r>
          </a:p>
          <a:p>
            <a:r>
              <a:rPr lang="ru-RU" sz="2200" dirty="0" smtClean="0"/>
              <a:t>Сообщайте </a:t>
            </a:r>
            <a:r>
              <a:rPr lang="ru-RU" sz="2200" dirty="0" smtClean="0"/>
              <a:t>людям на берегу, куда и на сколько вы поехали.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Рисунок 3" descr="I:\вода\жилет.jpg"/>
          <p:cNvPicPr/>
          <p:nvPr/>
        </p:nvPicPr>
        <p:blipFill>
          <a:blip r:embed="rId2"/>
          <a:srcRect l="38754" t="45736" r="3172" b="2907"/>
          <a:stretch>
            <a:fillRect/>
          </a:stretch>
        </p:blipFill>
        <p:spPr bwMode="auto">
          <a:xfrm>
            <a:off x="4800600" y="4572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:\вода\жилет.jpg"/>
          <p:cNvPicPr/>
          <p:nvPr/>
        </p:nvPicPr>
        <p:blipFill>
          <a:blip r:embed="rId2"/>
          <a:srcRect l="5352" t="47094" r="69264" b="3682"/>
          <a:stretch>
            <a:fillRect/>
          </a:stretch>
        </p:blipFill>
        <p:spPr bwMode="auto">
          <a:xfrm>
            <a:off x="2209800" y="4572000"/>
            <a:ext cx="1432367" cy="196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Загадка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772400" cy="3962400"/>
          </a:xfrm>
        </p:spPr>
        <p:txBody>
          <a:bodyPr>
            <a:normAutofit/>
          </a:bodyPr>
          <a:lstStyle/>
          <a:p>
            <a:r>
              <a:rPr lang="ru-RU" dirty="0" smtClean="0"/>
              <a:t>Весной веселит,</a:t>
            </a:r>
          </a:p>
          <a:p>
            <a:pPr>
              <a:buNone/>
            </a:pPr>
            <a:r>
              <a:rPr lang="ru-RU" dirty="0" smtClean="0"/>
              <a:t>    Летом холодит,</a:t>
            </a:r>
          </a:p>
          <a:p>
            <a:pPr>
              <a:buNone/>
            </a:pPr>
            <a:r>
              <a:rPr lang="ru-RU" dirty="0" smtClean="0"/>
              <a:t>    Осенью питает,</a:t>
            </a:r>
          </a:p>
          <a:p>
            <a:pPr>
              <a:buNone/>
            </a:pPr>
            <a:r>
              <a:rPr lang="ru-RU" dirty="0" smtClean="0"/>
              <a:t>    Зимой согревает.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 шубе летом,</a:t>
            </a:r>
          </a:p>
          <a:p>
            <a:pPr>
              <a:buNone/>
            </a:pPr>
            <a:r>
              <a:rPr lang="ru-RU" dirty="0" smtClean="0"/>
              <a:t>    А зимой раздетый.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Правила безопасного поведения в лесу</a:t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5334000" cy="3810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На территории Кировской области происходят случаи потери людей в лесах, к счастью, большинство подобных случаев заканчиваются благополучно благодаря оперативным и профессиональным действиям спасателей. 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I:\рыбалка\пожар\лес\zabludilsya_v_lesu2.jpg"/>
          <p:cNvPicPr/>
          <p:nvPr/>
        </p:nvPicPr>
        <p:blipFill>
          <a:blip r:embed="rId2"/>
          <a:srcRect r="58514"/>
          <a:stretch>
            <a:fillRect/>
          </a:stretch>
        </p:blipFill>
        <p:spPr bwMode="auto">
          <a:xfrm>
            <a:off x="5943600" y="2057400"/>
            <a:ext cx="2819400" cy="342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Правила безопасного поведения </a:t>
            </a:r>
            <a:b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в лесу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3962400"/>
          </a:xfrm>
        </p:spPr>
        <p:txBody>
          <a:bodyPr>
            <a:normAutofit fontScale="25000" lnSpcReduction="20000"/>
          </a:bodyPr>
          <a:lstStyle/>
          <a:p>
            <a:r>
              <a:rPr lang="ru-RU" sz="8800" dirty="0" smtClean="0"/>
              <a:t>Если вы собрались в лес, предупредите  своих родных, куда именно вы собираетесь.</a:t>
            </a:r>
          </a:p>
          <a:p>
            <a:pPr>
              <a:buNone/>
            </a:pPr>
            <a:endParaRPr lang="ru-RU" sz="3200" dirty="0" smtClean="0"/>
          </a:p>
          <a:p>
            <a:r>
              <a:rPr lang="ru-RU" sz="8800" dirty="0" smtClean="0"/>
              <a:t>Запаситесь спичками в сухом коробке, часами и компасом. Не забудьте взять нож, желательно, чтобы он находился не в сумке, а у вас в кармане.</a:t>
            </a:r>
          </a:p>
          <a:p>
            <a:pPr>
              <a:buNone/>
            </a:pPr>
            <a:endParaRPr lang="ru-RU" sz="3200" dirty="0" smtClean="0"/>
          </a:p>
          <a:p>
            <a:r>
              <a:rPr lang="ru-RU" sz="8800" dirty="0" smtClean="0"/>
              <a:t>Еду берите с запасом, так же как и воду, на всякий случай, если задержитесь.</a:t>
            </a:r>
          </a:p>
          <a:p>
            <a:pPr>
              <a:buNone/>
            </a:pPr>
            <a:endParaRPr lang="ru-RU" sz="3200" dirty="0" smtClean="0"/>
          </a:p>
          <a:p>
            <a:r>
              <a:rPr lang="ru-RU" sz="8800" dirty="0" smtClean="0"/>
              <a:t>Ваша одежда должна быть яркой, желательно со светоотражающими элементами.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I:\рыбалка\пожар\лес\img2.jpg"/>
          <p:cNvPicPr/>
          <p:nvPr/>
        </p:nvPicPr>
        <p:blipFill>
          <a:blip r:embed="rId2"/>
          <a:srcRect t="56318" r="60615" b="-57"/>
          <a:stretch>
            <a:fillRect/>
          </a:stretch>
        </p:blipFill>
        <p:spPr bwMode="auto">
          <a:xfrm>
            <a:off x="5715000" y="4648200"/>
            <a:ext cx="2971800" cy="208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Учебные вопросы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438400"/>
            <a:ext cx="7772400" cy="3581400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Пожарная безопасность.</a:t>
            </a:r>
          </a:p>
          <a:p>
            <a:pPr lvl="0"/>
            <a:r>
              <a:rPr lang="ru-RU" sz="2800" dirty="0" smtClean="0"/>
              <a:t>Меры предосторожности на воде.</a:t>
            </a:r>
          </a:p>
          <a:p>
            <a:r>
              <a:rPr lang="ru-RU" sz="2800" dirty="0" smtClean="0"/>
              <a:t>Правила безопасного поведения в лесу.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Правила безопасного поведения в лесу</a:t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610600" cy="46482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10500" dirty="0" smtClean="0"/>
              <a:t>Наметьте свой маршрут и старайтесь не уходить от него далеко. Не срезайте себе угол, в надежде добраться в какую-либо точку скорее, тем более, если быстрый путь лежит через болото.</a:t>
            </a:r>
          </a:p>
          <a:p>
            <a:pPr algn="just"/>
            <a:endParaRPr lang="ru-RU" sz="10500" dirty="0" smtClean="0"/>
          </a:p>
          <a:p>
            <a:pPr algn="just"/>
            <a:r>
              <a:rPr lang="ru-RU" sz="10500" dirty="0" smtClean="0"/>
              <a:t>Если ваш родственник или друг потеряется, немедленно вызовите спасательную группу. Не пытайтесь искать только самостоятельно, вы можете затоптать следы, по которым спасатели будут искать пропавшего человека. </a:t>
            </a:r>
          </a:p>
          <a:p>
            <a:pPr algn="just"/>
            <a:endParaRPr lang="ru-RU" sz="10500" dirty="0" smtClean="0"/>
          </a:p>
          <a:p>
            <a:pPr algn="just"/>
            <a:r>
              <a:rPr lang="ru-RU" sz="10500" dirty="0" smtClean="0"/>
              <a:t>Чтобы найти человека, который потерялся, вы можете попробовать докричаться до него. Только помните, вы должны ждать его довольно продолжительное время на одном и том же месте</a:t>
            </a:r>
            <a:r>
              <a:rPr lang="ru-RU" sz="5500" dirty="0" smtClean="0"/>
              <a:t>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  <a:latin typeface="Georgia" pitchFamily="18" charset="0"/>
              </a:rPr>
              <a:t>Что делать, если вы заблудились в лесу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610600" cy="563880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В данной ситуации не стоит поддаваться панике и бежать без оглядки. Специалисты рекомендуют заблудившемуся крепко-накрепко обнять дерево и успокоиться.</a:t>
            </a:r>
          </a:p>
          <a:p>
            <a:pPr>
              <a:buNone/>
            </a:pPr>
            <a:endParaRPr lang="ru-RU" sz="800" dirty="0" smtClean="0"/>
          </a:p>
          <a:p>
            <a:r>
              <a:rPr lang="ru-RU" sz="2200" dirty="0" smtClean="0"/>
              <a:t>Если у вас нет телефона, то прислушайтесь к звукам вокруг, заслышав людские голоса, звук машин или другие признаки цивилизации, идите в том направлении. </a:t>
            </a:r>
          </a:p>
          <a:p>
            <a:pPr>
              <a:buNone/>
            </a:pPr>
            <a:endParaRPr lang="ru-RU" sz="800" dirty="0" smtClean="0"/>
          </a:p>
          <a:p>
            <a:r>
              <a:rPr lang="ru-RU" sz="2200" dirty="0" smtClean="0"/>
              <a:t>Если нет таких звуков, то следует отыскать ручей, он обязательно приведет к реке, если есть река, значит, поблизости будут люди. </a:t>
            </a:r>
          </a:p>
          <a:p>
            <a:pPr>
              <a:buNone/>
            </a:pPr>
            <a:endParaRPr lang="ru-RU" sz="2900" dirty="0" smtClean="0"/>
          </a:p>
          <a:p>
            <a:endParaRPr lang="ru-RU" sz="2000" dirty="0" smtClean="0"/>
          </a:p>
          <a:p>
            <a:pPr algn="just">
              <a:buNone/>
            </a:pPr>
            <a:endParaRPr lang="ru-RU" dirty="0"/>
          </a:p>
        </p:txBody>
      </p:sp>
      <p:pic>
        <p:nvPicPr>
          <p:cNvPr id="5" name="Рисунок 4" descr="I:\рыбалка\пожар\лес\9b912dab5865ffd85e59397403a06556048ac5b5_1000.jpg"/>
          <p:cNvPicPr/>
          <p:nvPr/>
        </p:nvPicPr>
        <p:blipFill>
          <a:blip r:embed="rId2"/>
          <a:srcRect l="67547" t="50895" r="3627" b="13811"/>
          <a:stretch>
            <a:fillRect/>
          </a:stretch>
        </p:blipFill>
        <p:spPr bwMode="auto">
          <a:xfrm>
            <a:off x="6858000" y="4648200"/>
            <a:ext cx="1447800" cy="18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:\рыбалка\пожар\лес\9b912dab5865ffd85e59397403a06556048ac5b5_1000.jpg"/>
          <p:cNvPicPr/>
          <p:nvPr/>
        </p:nvPicPr>
        <p:blipFill>
          <a:blip r:embed="rId2"/>
          <a:srcRect l="66053" t="11509" r="3068" b="49989"/>
          <a:stretch>
            <a:fillRect/>
          </a:stretch>
        </p:blipFill>
        <p:spPr bwMode="auto">
          <a:xfrm>
            <a:off x="4038600" y="4648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:\рыбалка\пожар\лес\9b912dab5865ffd85e59397403a06556048ac5b5_1000.jpg"/>
          <p:cNvPicPr/>
          <p:nvPr/>
        </p:nvPicPr>
        <p:blipFill>
          <a:blip r:embed="rId2"/>
          <a:srcRect l="5772" t="13042" r="71484" b="60439"/>
          <a:stretch>
            <a:fillRect/>
          </a:stretch>
        </p:blipFill>
        <p:spPr bwMode="auto">
          <a:xfrm>
            <a:off x="1600200" y="5105400"/>
            <a:ext cx="1295400" cy="142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  <a:latin typeface="Georgia" pitchFamily="18" charset="0"/>
              </a:rPr>
              <a:t>Что делать, если вы заблудились в лесу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7010400" cy="6096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 пути следования оставляйте зарубки на деревьях или заламывайте веточки, это укажет ваше направление спасателям и поможет вам, если вы будете ходить по кругу. </a:t>
            </a:r>
          </a:p>
          <a:p>
            <a:pPr>
              <a:buNone/>
            </a:pPr>
            <a:endParaRPr lang="ru-RU" sz="600" dirty="0" smtClean="0"/>
          </a:p>
          <a:p>
            <a:r>
              <a:rPr lang="ru-RU" dirty="0" smtClean="0"/>
              <a:t>Оглядитесь, если увидели линии электропередач, то следуйте вдоль них.</a:t>
            </a:r>
          </a:p>
          <a:p>
            <a:pPr>
              <a:buNone/>
            </a:pPr>
            <a:endParaRPr lang="ru-RU" sz="600" dirty="0" smtClean="0"/>
          </a:p>
          <a:p>
            <a:pPr>
              <a:buNone/>
            </a:pPr>
            <a:endParaRPr lang="ru-RU" sz="600" dirty="0" smtClean="0"/>
          </a:p>
          <a:p>
            <a:r>
              <a:rPr lang="ru-RU" dirty="0" smtClean="0"/>
              <a:t>Не удалось выйти из леса и темнеет, готовьтесь к ночлегу. Необходимо сделать шалаш из веток, развести небольшой костер и лечь спать возле костра. </a:t>
            </a:r>
          </a:p>
          <a:p>
            <a:pPr>
              <a:buNone/>
            </a:pPr>
            <a:endParaRPr lang="ru-RU" sz="800" dirty="0" smtClean="0"/>
          </a:p>
          <a:p>
            <a:r>
              <a:rPr lang="ru-RU" dirty="0" smtClean="0"/>
              <a:t>Думайте только о хорошем, наступит новый день, и вас обязательно найдут.</a:t>
            </a:r>
          </a:p>
          <a:p>
            <a:endParaRPr lang="ru-RU" sz="2000" dirty="0" smtClean="0"/>
          </a:p>
          <a:p>
            <a:pPr algn="just"/>
            <a:endParaRPr lang="ru-RU" dirty="0"/>
          </a:p>
        </p:txBody>
      </p:sp>
      <p:pic>
        <p:nvPicPr>
          <p:cNvPr id="6" name="Рисунок 5" descr="I:\рыбалка\пожар\лес\c1301a0e1171d33e34427ac2c8df91b8.jpg"/>
          <p:cNvPicPr/>
          <p:nvPr/>
        </p:nvPicPr>
        <p:blipFill>
          <a:blip r:embed="rId2"/>
          <a:srcRect l="54733" t="2058" r="-172" b="17284"/>
          <a:stretch>
            <a:fillRect/>
          </a:stretch>
        </p:blipFill>
        <p:spPr bwMode="auto">
          <a:xfrm>
            <a:off x="7010400" y="1752600"/>
            <a:ext cx="1828800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Подведем итог урока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610600" cy="46482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         Сегодня на уроке мы поговорили с вами о правилах пожарной безопасности, правилах безопасного поведения в лесу и у воды. Соблюдайте эти правила! Это позволит сохранить здоровье и жизнь Вам и вашим близким.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:\вода\плакат.jpg"/>
          <p:cNvPicPr/>
          <p:nvPr/>
        </p:nvPicPr>
        <p:blipFill>
          <a:blip r:embed="rId2"/>
          <a:srcRect t="62992" r="-10"/>
          <a:stretch>
            <a:fillRect/>
          </a:stretch>
        </p:blipFill>
        <p:spPr bwMode="auto">
          <a:xfrm>
            <a:off x="2514600" y="4114800"/>
            <a:ext cx="4159010" cy="213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Загадка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772400" cy="3962400"/>
          </a:xfrm>
        </p:spPr>
        <p:txBody>
          <a:bodyPr/>
          <a:lstStyle/>
          <a:p>
            <a:r>
              <a:rPr lang="ru-RU" dirty="0" smtClean="0"/>
              <a:t>Накормишь – живет, напоишь – умрет.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Шипит и злится, воды боится,</a:t>
            </a:r>
          </a:p>
          <a:p>
            <a:pPr>
              <a:buNone/>
            </a:pPr>
            <a:r>
              <a:rPr lang="ru-RU" dirty="0" smtClean="0"/>
              <a:t>    С языком, а не лает,</a:t>
            </a:r>
          </a:p>
          <a:p>
            <a:pPr>
              <a:buNone/>
            </a:pPr>
            <a:r>
              <a:rPr lang="ru-RU" dirty="0" smtClean="0"/>
              <a:t>    Без зубов, а кусает.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Пожарная безопасность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153400" cy="35052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         </a:t>
            </a:r>
            <a:r>
              <a:rPr lang="ru-RU" sz="2400" dirty="0" smtClean="0"/>
              <a:t>Значительную часть своей жизни человек проводит в своем доме или квартире. Нам кажется, что дома мы в полной безопасности. «Мой дом - моя крепость», - гласит известная поговорка. Поэтому мы часто пренебрегаем самыми элементарными правилами предосторожности и допускаем непростительную беспечность.</a:t>
            </a:r>
          </a:p>
          <a:p>
            <a:endParaRPr lang="ru-RU" dirty="0"/>
          </a:p>
        </p:txBody>
      </p:sp>
      <p:pic>
        <p:nvPicPr>
          <p:cNvPr id="4" name="Picture 2" descr="G:\УГЗ\день защиты детей\1 июня БЕЗОПАСНОСТЬ ДОМА\ого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038599"/>
            <a:ext cx="4403893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Самые распространенные причины пожара и возгорания 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724400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 smtClean="0"/>
              <a:t>Неосторожное обращение детей и подростков с огнем</a:t>
            </a:r>
          </a:p>
          <a:p>
            <a:pPr lvl="0" algn="just"/>
            <a:r>
              <a:rPr lang="ru-RU" sz="2400" dirty="0" smtClean="0"/>
              <a:t>Короткое замыкание в электросети </a:t>
            </a:r>
          </a:p>
          <a:p>
            <a:pPr lvl="0" algn="just"/>
            <a:r>
              <a:rPr lang="ru-RU" sz="2400" dirty="0" smtClean="0"/>
              <a:t>Оставленные включенными без наблюдения утюг и другие электроприборы </a:t>
            </a:r>
          </a:p>
          <a:p>
            <a:pPr lvl="0" algn="just"/>
            <a:endParaRPr lang="ru-RU" sz="2400" dirty="0" smtClean="0"/>
          </a:p>
        </p:txBody>
      </p:sp>
      <p:pic>
        <p:nvPicPr>
          <p:cNvPr id="4" name="Рисунок 3" descr="I:\рыбалка\пожар\703338.jpg"/>
          <p:cNvPicPr/>
          <p:nvPr/>
        </p:nvPicPr>
        <p:blipFill>
          <a:blip r:embed="rId2"/>
          <a:srcRect l="7348" t="11799" r="8400" b="11799"/>
          <a:stretch>
            <a:fillRect/>
          </a:stretch>
        </p:blipFill>
        <p:spPr bwMode="auto">
          <a:xfrm>
            <a:off x="1295400" y="3429000"/>
            <a:ext cx="6553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Самые распространенные причины пожара и возгорания 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724400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 smtClean="0"/>
              <a:t>Неосторожное обращение с открытым огнем, свечами, бенгальским огнем около новогодней елки, на балконе</a:t>
            </a:r>
          </a:p>
          <a:p>
            <a:pPr lvl="0" algn="just"/>
            <a:r>
              <a:rPr lang="ru-RU" sz="2400" dirty="0" smtClean="0"/>
              <a:t>Чистка одежды бензином, использование бензина для разжигания печки ( в сельском доме или на даче)</a:t>
            </a:r>
          </a:p>
          <a:p>
            <a:pPr lvl="0" algn="just"/>
            <a:r>
              <a:rPr lang="ru-RU" sz="2400" dirty="0" smtClean="0"/>
              <a:t>Курение в постели, в сарае, на сеновале</a:t>
            </a:r>
          </a:p>
          <a:p>
            <a:pPr algn="just"/>
            <a:r>
              <a:rPr lang="ru-RU" sz="2400" dirty="0" smtClean="0"/>
              <a:t>Брошенная в сухую траву, в мусор непотушенная спичка или сигарета</a:t>
            </a:r>
          </a:p>
          <a:p>
            <a:pPr algn="just"/>
            <a:endParaRPr lang="ru-RU" sz="2400" dirty="0" smtClean="0"/>
          </a:p>
          <a:p>
            <a:pPr lvl="0" algn="just"/>
            <a:endParaRPr lang="ru-RU" sz="2400" dirty="0" smtClean="0"/>
          </a:p>
        </p:txBody>
      </p:sp>
      <p:pic>
        <p:nvPicPr>
          <p:cNvPr id="4" name="Рисунок 3" descr="I:\рыбалка\пожар\f_002.jpg"/>
          <p:cNvPicPr/>
          <p:nvPr/>
        </p:nvPicPr>
        <p:blipFill>
          <a:blip r:embed="rId2"/>
          <a:srcRect l="53716" t="22097" r="27128" b="44284"/>
          <a:stretch>
            <a:fillRect/>
          </a:stretch>
        </p:blipFill>
        <p:spPr bwMode="auto">
          <a:xfrm>
            <a:off x="914400" y="44958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:\рыбалка\пожар\f_002.jpg"/>
          <p:cNvPicPr/>
          <p:nvPr/>
        </p:nvPicPr>
        <p:blipFill>
          <a:blip r:embed="rId2"/>
          <a:srcRect l="78077" t="19420" r="1811" b="37781"/>
          <a:stretch>
            <a:fillRect/>
          </a:stretch>
        </p:blipFill>
        <p:spPr bwMode="auto">
          <a:xfrm>
            <a:off x="3733800" y="4267200"/>
            <a:ext cx="1905000" cy="229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:\рыбалка\пожар\f_002.jpg"/>
          <p:cNvPicPr/>
          <p:nvPr/>
        </p:nvPicPr>
        <p:blipFill>
          <a:blip r:embed="rId2"/>
          <a:srcRect l="78658" t="60526" r="556" b="1435"/>
          <a:stretch>
            <a:fillRect/>
          </a:stretch>
        </p:blipFill>
        <p:spPr bwMode="auto">
          <a:xfrm>
            <a:off x="6172200" y="4343400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Самые распространенные причины пожара и возгорания 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114800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 smtClean="0"/>
              <a:t>Перегрев телевизора вследствие его запыленности и размещение в нише мебельной стенки</a:t>
            </a:r>
          </a:p>
          <a:p>
            <a:pPr lvl="0" algn="just"/>
            <a:r>
              <a:rPr lang="ru-RU" sz="2400" dirty="0" smtClean="0"/>
              <a:t>Сушка предметов одежды, разогревание красок и лаков над газовой плитой</a:t>
            </a:r>
          </a:p>
          <a:p>
            <a:pPr lvl="0" algn="just"/>
            <a:r>
              <a:rPr lang="ru-RU" sz="2400" dirty="0" smtClean="0"/>
              <a:t>Близкое размещение бумажных абажуров, газет, синтетических и других горючих материалов к лампам накаливания, печкам, электрокаминам, обогревателям</a:t>
            </a:r>
          </a:p>
          <a:p>
            <a:pPr algn="just"/>
            <a:r>
              <a:rPr lang="ru-RU" sz="2400" dirty="0" smtClean="0"/>
              <a:t>Большое число мощных электроприборов, включенных в одну розетку, использование неисправных удлинителей</a:t>
            </a:r>
            <a:endParaRPr lang="ru-RU" sz="2400" dirty="0"/>
          </a:p>
        </p:txBody>
      </p:sp>
      <p:pic>
        <p:nvPicPr>
          <p:cNvPr id="4" name="Рисунок 3" descr="I:\рыбалка\пожар\f_002.jpg"/>
          <p:cNvPicPr/>
          <p:nvPr/>
        </p:nvPicPr>
        <p:blipFill>
          <a:blip r:embed="rId2"/>
          <a:srcRect l="1861" t="60789" r="80390" b="8097"/>
          <a:stretch>
            <a:fillRect/>
          </a:stretch>
        </p:blipFill>
        <p:spPr bwMode="auto">
          <a:xfrm>
            <a:off x="3505200" y="4800600"/>
            <a:ext cx="2133600" cy="178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:\рыбалка\пожар\f_002.jpg"/>
          <p:cNvPicPr/>
          <p:nvPr/>
        </p:nvPicPr>
        <p:blipFill>
          <a:blip r:embed="rId2"/>
          <a:srcRect l="26892" t="60789" r="54797" b="5000"/>
          <a:stretch>
            <a:fillRect/>
          </a:stretch>
        </p:blipFill>
        <p:spPr bwMode="auto">
          <a:xfrm>
            <a:off x="6324600" y="4800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Лучшая защита от пожара – знание и соблюдение правил пожарной безопасности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40386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           Пожары опасны тем, что приносят людям громадные убытки, а самое главное - уносят человеческие жизни. От одной непотушенной спички может сгореть целый дом. </a:t>
            </a:r>
          </a:p>
          <a:p>
            <a:pPr lvl="0" algn="just"/>
            <a:endParaRPr lang="ru-RU" sz="2400" dirty="0"/>
          </a:p>
        </p:txBody>
      </p:sp>
      <p:pic>
        <p:nvPicPr>
          <p:cNvPr id="4" name="Рисунок 3" descr="I:\рыбалка\пожар\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81000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Правила пожарной безопасности 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77200" cy="510540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Не балуйтесь дома со спичками, зажигалками. Это одна из причин пожаров.</a:t>
            </a:r>
          </a:p>
          <a:p>
            <a:pPr lvl="0"/>
            <a:r>
              <a:rPr lang="ru-RU" dirty="0" smtClean="0"/>
              <a:t>Не оставляйте без присмотра включенные электроприборы, особенно утюги, обогреватели, телевизоры, светильники и др. Уходя из дома, не забудьте их выключить.</a:t>
            </a:r>
          </a:p>
          <a:p>
            <a:pPr lvl="0"/>
            <a:r>
              <a:rPr lang="ru-RU" dirty="0" smtClean="0"/>
              <a:t>Не забывайте выключать газовую плиту. Если почувствуете запах газа, не зажигайте спичек и не включайте свет. Срочно проветрите квартиру.</a:t>
            </a:r>
          </a:p>
          <a:p>
            <a:pPr lvl="0"/>
            <a:r>
              <a:rPr lang="ru-RU" dirty="0" smtClean="0"/>
              <a:t>Не сушите белье над плитой. Оно может загореться.</a:t>
            </a:r>
          </a:p>
          <a:p>
            <a:pPr lvl="0"/>
            <a:r>
              <a:rPr lang="ru-RU" dirty="0" smtClean="0"/>
              <a:t>Фейерверки, свечи, бенгальские огни зажигайте подальше от елки, лучше вообще вне дома.</a:t>
            </a:r>
          </a:p>
          <a:p>
            <a:pPr marL="514350" indent="-514350" algn="just">
              <a:buAutoNum type="arabicPeriod"/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147</TotalTime>
  <Words>1308</Words>
  <PresentationFormat>Экран (4:3)</PresentationFormat>
  <Paragraphs>131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Справедливость</vt:lpstr>
      <vt:lpstr>Всероссийский открытый урок  «Основы безопасности жизнедеятельности»  1 сентября 2020 года</vt:lpstr>
      <vt:lpstr>Учебные вопросы</vt:lpstr>
      <vt:lpstr>Загадка</vt:lpstr>
      <vt:lpstr>Пожарная безопасность</vt:lpstr>
      <vt:lpstr>Самые распространенные причины пожара и возгорания </vt:lpstr>
      <vt:lpstr>Самые распространенные причины пожара и возгорания </vt:lpstr>
      <vt:lpstr>Самые распространенные причины пожара и возгорания </vt:lpstr>
      <vt:lpstr>Лучшая защита от пожара – знание и соблюдение правил пожарной безопасности</vt:lpstr>
      <vt:lpstr>Правила пожарной безопасности </vt:lpstr>
      <vt:lpstr>Слайд 10</vt:lpstr>
      <vt:lpstr>При пожаре в квартире </vt:lpstr>
      <vt:lpstr>Запомните! Чего нельзя делать при пожаре</vt:lpstr>
      <vt:lpstr>Загадка</vt:lpstr>
      <vt:lpstr>Меры предосторожности  на воде  </vt:lpstr>
      <vt:lpstr>Меры предосторожности  на воде  </vt:lpstr>
      <vt:lpstr>Меры предосторожности  на воде  </vt:lpstr>
      <vt:lpstr>Загадка</vt:lpstr>
      <vt:lpstr>Правила безопасного поведения в лесу </vt:lpstr>
      <vt:lpstr>Правила безопасного поведения  в лесу </vt:lpstr>
      <vt:lpstr>Правила безопасного поведения в лесу </vt:lpstr>
      <vt:lpstr>Что делать, если вы заблудились в лесу </vt:lpstr>
      <vt:lpstr>Что делать, если вы заблудились в лесу </vt:lpstr>
      <vt:lpstr>Подведем итог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Пожар.  Безопасное поведение.  Действия при пожаре </dc:title>
  <dc:creator>УГЗ</dc:creator>
  <cp:lastModifiedBy>1</cp:lastModifiedBy>
  <cp:revision>24</cp:revision>
  <dcterms:created xsi:type="dcterms:W3CDTF">2020-06-01T06:16:47Z</dcterms:created>
  <dcterms:modified xsi:type="dcterms:W3CDTF">2020-08-24T12:31:29Z</dcterms:modified>
</cp:coreProperties>
</file>